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4"/>
  </p:notesMasterIdLst>
  <p:sldIdLst>
    <p:sldId id="264" r:id="rId2"/>
    <p:sldId id="272" r:id="rId3"/>
    <p:sldId id="282" r:id="rId4"/>
    <p:sldId id="283" r:id="rId5"/>
    <p:sldId id="284" r:id="rId6"/>
    <p:sldId id="285" r:id="rId7"/>
    <p:sldId id="286" r:id="rId8"/>
    <p:sldId id="287" r:id="rId9"/>
    <p:sldId id="289" r:id="rId10"/>
    <p:sldId id="288" r:id="rId11"/>
    <p:sldId id="290" r:id="rId12"/>
    <p:sldId id="275" r:id="rId1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D92B3"/>
    <a:srgbClr val="282E92"/>
    <a:srgbClr val="25FF07"/>
    <a:srgbClr val="FC00E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inimized">
    <p:restoredLeft sz="15625" autoAdjust="0"/>
    <p:restoredTop sz="94584" autoAdjust="0"/>
  </p:normalViewPr>
  <p:slideViewPr>
    <p:cSldViewPr snapToGrid="0" snapToObjects="1">
      <p:cViewPr>
        <p:scale>
          <a:sx n="73" d="100"/>
          <a:sy n="73" d="100"/>
        </p:scale>
        <p:origin x="-1206" y="109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B7586C2-7432-3C40-B172-941F2EBCFB7C}" type="datetimeFigureOut">
              <a:rPr lang="en-US" smtClean="0"/>
              <a:t>9/18/2018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E37216F-71CA-D04E-B2ED-56AF401668AE}" type="slidenum">
              <a:rPr lang="en-US" smtClean="0"/>
              <a:t>‹#›</a:t>
            </a:fld>
            <a:endParaRPr lang="en-US"/>
          </a:p>
        </p:txBody>
      </p:sp>
    </p:spTree>
    <p:extLst>
      <p:ext uri="{BB962C8B-B14F-4D97-AF65-F5344CB8AC3E}">
        <p14:creationId xmlns:p14="http://schemas.microsoft.com/office/powerpoint/2010/main" val="415759402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l-GR" sz="1200" kern="1200" dirty="0" smtClean="0">
                <a:solidFill>
                  <a:schemeClr val="tx1"/>
                </a:solidFill>
                <a:effectLst/>
                <a:latin typeface="+mn-lt"/>
                <a:ea typeface="+mn-ea"/>
                <a:cs typeface="+mn-cs"/>
              </a:rPr>
              <a:t>«Μια εικόνα λέει</a:t>
            </a:r>
            <a:r>
              <a:rPr lang="el-GR" sz="1200" kern="1200" baseline="0" dirty="0" smtClean="0">
                <a:solidFill>
                  <a:schemeClr val="tx1"/>
                </a:solidFill>
                <a:effectLst/>
                <a:latin typeface="+mn-lt"/>
                <a:ea typeface="+mn-ea"/>
                <a:cs typeface="+mn-cs"/>
              </a:rPr>
              <a:t> χίλιες λέξεις</a:t>
            </a:r>
            <a:r>
              <a:rPr lang="el-GR" sz="1200" kern="1200" dirty="0" smtClean="0">
                <a:solidFill>
                  <a:schemeClr val="tx1"/>
                </a:solidFill>
                <a:effectLst/>
                <a:latin typeface="+mn-lt"/>
                <a:ea typeface="+mn-ea"/>
                <a:cs typeface="+mn-cs"/>
              </a:rPr>
              <a:t>», ή έτσι λέει το ρητό. Σε αυτή την πηγή,</a:t>
            </a:r>
            <a:r>
              <a:rPr lang="el-GR" sz="1200" kern="1200" baseline="0" dirty="0" smtClean="0">
                <a:solidFill>
                  <a:schemeClr val="tx1"/>
                </a:solidFill>
                <a:effectLst/>
                <a:latin typeface="+mn-lt"/>
                <a:ea typeface="+mn-ea"/>
                <a:cs typeface="+mn-cs"/>
              </a:rPr>
              <a:t> θα μάθετε τι είναι ο πίνακας ιστορίας και πώς να χρησιμοποιήσετε τη ψηφιακή φωτογραφία για να δημιουργήσετε έναν τέτοιο πίνακα για τη ζωή σας ή για κάποια προσωπικά συμβάντα.</a:t>
            </a:r>
            <a:endParaRPr lang="el-GR"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E37216F-71CA-D04E-B2ED-56AF401668AE}" type="slidenum">
              <a:rPr lang="en-US" smtClean="0"/>
              <a:t>2</a:t>
            </a:fld>
            <a:endParaRPr lang="en-US"/>
          </a:p>
        </p:txBody>
      </p:sp>
    </p:spTree>
    <p:extLst>
      <p:ext uri="{BB962C8B-B14F-4D97-AF65-F5344CB8AC3E}">
        <p14:creationId xmlns:p14="http://schemas.microsoft.com/office/powerpoint/2010/main" val="1269912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dirty="0" smtClean="0"/>
              <a:t>Εδώ</a:t>
            </a:r>
            <a:r>
              <a:rPr lang="el-GR" baseline="0" dirty="0" smtClean="0"/>
              <a:t> βρίσκονται μερικές από τις πιο δημοφιλής δωρεάν ιστοσελίδες εικόνων αλλά υπάρχουν πολλές περισσότερες στο διαδίκτυο. Τώρα είναι η ώρα να ξεκινήσετε να δουλεύετε στο δικό σας πίνακα ιστορίας!</a:t>
            </a:r>
          </a:p>
        </p:txBody>
      </p:sp>
      <p:sp>
        <p:nvSpPr>
          <p:cNvPr id="4" name="Slide Number Placeholder 3"/>
          <p:cNvSpPr>
            <a:spLocks noGrp="1"/>
          </p:cNvSpPr>
          <p:nvPr>
            <p:ph type="sldNum" sz="quarter" idx="10"/>
          </p:nvPr>
        </p:nvSpPr>
        <p:spPr/>
        <p:txBody>
          <a:bodyPr/>
          <a:lstStyle/>
          <a:p>
            <a:fld id="{CE37216F-71CA-D04E-B2ED-56AF401668AE}" type="slidenum">
              <a:rPr lang="en-US" smtClean="0"/>
              <a:t>11</a:t>
            </a:fld>
            <a:endParaRPr lang="en-US"/>
          </a:p>
        </p:txBody>
      </p:sp>
    </p:spTree>
    <p:extLst>
      <p:ext uri="{BB962C8B-B14F-4D97-AF65-F5344CB8AC3E}">
        <p14:creationId xmlns:p14="http://schemas.microsoft.com/office/powerpoint/2010/main" val="36506852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E37216F-71CA-D04E-B2ED-56AF401668AE}" type="slidenum">
              <a:rPr lang="en-US" smtClean="0"/>
              <a:t>12</a:t>
            </a:fld>
            <a:endParaRPr lang="en-US"/>
          </a:p>
        </p:txBody>
      </p:sp>
    </p:spTree>
    <p:extLst>
      <p:ext uri="{BB962C8B-B14F-4D97-AF65-F5344CB8AC3E}">
        <p14:creationId xmlns:p14="http://schemas.microsoft.com/office/powerpoint/2010/main" val="20420240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sz="1200" kern="1200" dirty="0" smtClean="0">
                <a:solidFill>
                  <a:schemeClr val="tx1"/>
                </a:solidFill>
                <a:effectLst/>
                <a:latin typeface="+mn-lt"/>
                <a:ea typeface="+mn-ea"/>
                <a:cs typeface="+mn-cs"/>
              </a:rPr>
              <a:t>Ακόμη</a:t>
            </a:r>
            <a:r>
              <a:rPr lang="el-GR" sz="1200" kern="1200" baseline="0" dirty="0" smtClean="0">
                <a:solidFill>
                  <a:schemeClr val="tx1"/>
                </a:solidFill>
                <a:effectLst/>
                <a:latin typeface="+mn-lt"/>
                <a:ea typeface="+mn-ea"/>
                <a:cs typeface="+mn-cs"/>
              </a:rPr>
              <a:t> και πριν τα ψηφιακά μέσα, τα εικονογραφημένα βιβλία ήταν άκρως δημοφιλή, εξιστορώντας ιστορίες και περιπέτειες μέσα από σειρές εικόνων. Σήμερα, τα εικονογραφημένα όπως ο </a:t>
            </a:r>
            <a:r>
              <a:rPr lang="en-GB" sz="1200" kern="1200" baseline="0" dirty="0" smtClean="0">
                <a:solidFill>
                  <a:schemeClr val="tx1"/>
                </a:solidFill>
                <a:effectLst/>
                <a:latin typeface="+mn-lt"/>
                <a:ea typeface="+mn-ea"/>
                <a:cs typeface="+mn-cs"/>
              </a:rPr>
              <a:t>Dandy </a:t>
            </a:r>
            <a:r>
              <a:rPr lang="el-GR" sz="1200" kern="1200" baseline="0" dirty="0" smtClean="0">
                <a:solidFill>
                  <a:schemeClr val="tx1"/>
                </a:solidFill>
                <a:effectLst/>
                <a:latin typeface="+mn-lt"/>
                <a:ea typeface="+mn-ea"/>
                <a:cs typeface="+mn-cs"/>
              </a:rPr>
              <a:t>ή ο </a:t>
            </a:r>
            <a:r>
              <a:rPr lang="en-GB" sz="1200" kern="1200" baseline="0" dirty="0" smtClean="0">
                <a:solidFill>
                  <a:schemeClr val="tx1"/>
                </a:solidFill>
                <a:effectLst/>
                <a:latin typeface="+mn-lt"/>
                <a:ea typeface="+mn-ea"/>
                <a:cs typeface="+mn-cs"/>
              </a:rPr>
              <a:t>Beano </a:t>
            </a:r>
            <a:r>
              <a:rPr lang="el-GR" sz="1200" kern="1200" baseline="0" dirty="0" smtClean="0">
                <a:solidFill>
                  <a:schemeClr val="tx1"/>
                </a:solidFill>
                <a:effectLst/>
                <a:latin typeface="+mn-lt"/>
                <a:ea typeface="+mn-ea"/>
                <a:cs typeface="+mn-cs"/>
              </a:rPr>
              <a:t>και τα Ιαπωνικά </a:t>
            </a:r>
            <a:r>
              <a:rPr lang="en-GB" sz="1200" kern="1200" baseline="0" dirty="0" smtClean="0">
                <a:solidFill>
                  <a:schemeClr val="tx1"/>
                </a:solidFill>
                <a:effectLst/>
                <a:latin typeface="+mn-lt"/>
                <a:ea typeface="+mn-ea"/>
                <a:cs typeface="+mn-cs"/>
              </a:rPr>
              <a:t>manga</a:t>
            </a:r>
            <a:r>
              <a:rPr lang="el-GR" sz="1200" kern="1200" baseline="0" dirty="0" smtClean="0">
                <a:solidFill>
                  <a:schemeClr val="tx1"/>
                </a:solidFill>
                <a:effectLst/>
                <a:latin typeface="+mn-lt"/>
                <a:ea typeface="+mn-ea"/>
                <a:cs typeface="+mn-cs"/>
              </a:rPr>
              <a:t> είναι γνωστά ανά το παγκόσμιο.</a:t>
            </a:r>
            <a:endParaRPr lang="el-GR"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E37216F-71CA-D04E-B2ED-56AF401668AE}" type="slidenum">
              <a:rPr lang="en-US" smtClean="0"/>
              <a:t>3</a:t>
            </a:fld>
            <a:endParaRPr lang="en-US"/>
          </a:p>
        </p:txBody>
      </p:sp>
    </p:spTree>
    <p:extLst>
      <p:ext uri="{BB962C8B-B14F-4D97-AF65-F5344CB8AC3E}">
        <p14:creationId xmlns:p14="http://schemas.microsoft.com/office/powerpoint/2010/main" val="41932107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sz="1200" kern="1200" dirty="0" smtClean="0">
                <a:solidFill>
                  <a:schemeClr val="tx1"/>
                </a:solidFill>
                <a:effectLst/>
                <a:latin typeface="+mn-lt"/>
                <a:ea typeface="+mn-ea"/>
                <a:cs typeface="+mn-cs"/>
              </a:rPr>
              <a:t>Στα</a:t>
            </a:r>
            <a:r>
              <a:rPr lang="el-GR" sz="1200" kern="1200" baseline="0" dirty="0" smtClean="0">
                <a:solidFill>
                  <a:schemeClr val="tx1"/>
                </a:solidFill>
                <a:effectLst/>
                <a:latin typeface="+mn-lt"/>
                <a:ea typeface="+mn-ea"/>
                <a:cs typeface="+mn-cs"/>
              </a:rPr>
              <a:t> κοινωνικά μέσα δικτύωσης – όπως το </a:t>
            </a:r>
            <a:r>
              <a:rPr lang="en-GB" sz="1200" kern="1200" baseline="0" dirty="0" smtClean="0">
                <a:solidFill>
                  <a:schemeClr val="tx1"/>
                </a:solidFill>
                <a:effectLst/>
                <a:latin typeface="+mn-lt"/>
                <a:ea typeface="+mn-ea"/>
                <a:cs typeface="+mn-cs"/>
              </a:rPr>
              <a:t>Snapchat </a:t>
            </a:r>
            <a:r>
              <a:rPr lang="el-GR" sz="1200" kern="1200" baseline="0" dirty="0" smtClean="0">
                <a:solidFill>
                  <a:schemeClr val="tx1"/>
                </a:solidFill>
                <a:effectLst/>
                <a:latin typeface="+mn-lt"/>
                <a:ea typeface="+mn-ea"/>
                <a:cs typeface="+mn-cs"/>
              </a:rPr>
              <a:t>ή το </a:t>
            </a:r>
            <a:r>
              <a:rPr lang="en-GB" sz="1200" kern="1200" baseline="0" dirty="0" smtClean="0">
                <a:solidFill>
                  <a:schemeClr val="tx1"/>
                </a:solidFill>
                <a:effectLst/>
                <a:latin typeface="+mn-lt"/>
                <a:ea typeface="+mn-ea"/>
                <a:cs typeface="+mn-cs"/>
              </a:rPr>
              <a:t>Instagram, </a:t>
            </a:r>
            <a:r>
              <a:rPr lang="el-GR" sz="1200" kern="1200" baseline="0" dirty="0" smtClean="0">
                <a:solidFill>
                  <a:schemeClr val="tx1"/>
                </a:solidFill>
                <a:effectLst/>
                <a:latin typeface="+mn-lt"/>
                <a:ea typeface="+mn-ea"/>
                <a:cs typeface="+mn-cs"/>
              </a:rPr>
              <a:t>το </a:t>
            </a:r>
            <a:r>
              <a:rPr lang="en-GB" sz="1200" kern="1200" baseline="0" dirty="0" smtClean="0">
                <a:solidFill>
                  <a:schemeClr val="tx1"/>
                </a:solidFill>
                <a:effectLst/>
                <a:latin typeface="+mn-lt"/>
                <a:ea typeface="+mn-ea"/>
                <a:cs typeface="+mn-cs"/>
              </a:rPr>
              <a:t>Pinterest </a:t>
            </a:r>
            <a:r>
              <a:rPr lang="el-GR" sz="1200" kern="1200" baseline="0" dirty="0" smtClean="0">
                <a:solidFill>
                  <a:schemeClr val="tx1"/>
                </a:solidFill>
                <a:effectLst/>
                <a:latin typeface="+mn-lt"/>
                <a:ea typeface="+mn-ea"/>
                <a:cs typeface="+mn-cs"/>
              </a:rPr>
              <a:t>και το </a:t>
            </a:r>
            <a:r>
              <a:rPr lang="en-GB" sz="1200" kern="1200" baseline="0" dirty="0" smtClean="0">
                <a:solidFill>
                  <a:schemeClr val="tx1"/>
                </a:solidFill>
                <a:effectLst/>
                <a:latin typeface="+mn-lt"/>
                <a:ea typeface="+mn-ea"/>
                <a:cs typeface="+mn-cs"/>
              </a:rPr>
              <a:t>Facebook, </a:t>
            </a:r>
            <a:r>
              <a:rPr lang="el-GR" sz="1200" kern="1200" baseline="0" dirty="0" smtClean="0">
                <a:solidFill>
                  <a:schemeClr val="tx1"/>
                </a:solidFill>
                <a:effectLst/>
                <a:latin typeface="+mn-lt"/>
                <a:ea typeface="+mn-ea"/>
                <a:cs typeface="+mn-cs"/>
              </a:rPr>
              <a:t>υπάρχει ολοένα αυξανόμενη χρήση των ιστοριών με εικόνες για να ενημερώσουν ανθρώπους για εμπειρίες, γεύσεις και επιλογές τρόπου ζωής.</a:t>
            </a:r>
            <a:endParaRPr lang="el-GR"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E37216F-71CA-D04E-B2ED-56AF401668AE}" type="slidenum">
              <a:rPr lang="en-US" smtClean="0"/>
              <a:t>4</a:t>
            </a:fld>
            <a:endParaRPr lang="en-US"/>
          </a:p>
        </p:txBody>
      </p:sp>
    </p:spTree>
    <p:extLst>
      <p:ext uri="{BB962C8B-B14F-4D97-AF65-F5344CB8AC3E}">
        <p14:creationId xmlns:p14="http://schemas.microsoft.com/office/powerpoint/2010/main" val="4070214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dirty="0" smtClean="0"/>
              <a:t>Άρα τι</a:t>
            </a:r>
            <a:r>
              <a:rPr lang="el-GR" baseline="0" dirty="0" smtClean="0"/>
              <a:t> είναι ένας πίνακας ιστορίας; Ένας πίνακας ιστορίας είναι μια σειρά από εικόνες τοποθετημένες σε σειρά για να διαγράψουν τη δράση μιας ταινίας, μιας κινηματογράφησης ή μιας εικονογράφησης.</a:t>
            </a:r>
            <a:endParaRPr lang="el-GR" dirty="0" smtClean="0"/>
          </a:p>
        </p:txBody>
      </p:sp>
      <p:sp>
        <p:nvSpPr>
          <p:cNvPr id="4" name="Slide Number Placeholder 3"/>
          <p:cNvSpPr>
            <a:spLocks noGrp="1"/>
          </p:cNvSpPr>
          <p:nvPr>
            <p:ph type="sldNum" sz="quarter" idx="10"/>
          </p:nvPr>
        </p:nvSpPr>
        <p:spPr/>
        <p:txBody>
          <a:bodyPr/>
          <a:lstStyle/>
          <a:p>
            <a:fld id="{CE37216F-71CA-D04E-B2ED-56AF401668AE}" type="slidenum">
              <a:rPr lang="en-US" smtClean="0"/>
              <a:t>5</a:t>
            </a:fld>
            <a:endParaRPr lang="en-US"/>
          </a:p>
        </p:txBody>
      </p:sp>
    </p:spTree>
    <p:extLst>
      <p:ext uri="{BB962C8B-B14F-4D97-AF65-F5344CB8AC3E}">
        <p14:creationId xmlns:p14="http://schemas.microsoft.com/office/powerpoint/2010/main" val="8772864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dirty="0" smtClean="0"/>
              <a:t>Μπορεί να χρησιμοποιηθεί για να αναπαραστήσει</a:t>
            </a:r>
            <a:r>
              <a:rPr lang="el-GR" baseline="0" dirty="0" smtClean="0"/>
              <a:t> οπτικά μια οποιαδήποτε ιστορία, όπως ένα γεγονώς ιστορικό, ένα συγκεκριμένο συμβάν στη ζωή σου, ή ακόμη και την ιστορία της ζωής σας.</a:t>
            </a:r>
            <a:endParaRPr lang="el-GR" dirty="0" smtClean="0"/>
          </a:p>
        </p:txBody>
      </p:sp>
      <p:sp>
        <p:nvSpPr>
          <p:cNvPr id="4" name="Slide Number Placeholder 3"/>
          <p:cNvSpPr>
            <a:spLocks noGrp="1"/>
          </p:cNvSpPr>
          <p:nvPr>
            <p:ph type="sldNum" sz="quarter" idx="10"/>
          </p:nvPr>
        </p:nvSpPr>
        <p:spPr/>
        <p:txBody>
          <a:bodyPr/>
          <a:lstStyle/>
          <a:p>
            <a:fld id="{CE37216F-71CA-D04E-B2ED-56AF401668AE}" type="slidenum">
              <a:rPr lang="en-US" smtClean="0"/>
              <a:t>6</a:t>
            </a:fld>
            <a:endParaRPr lang="en-US"/>
          </a:p>
        </p:txBody>
      </p:sp>
    </p:spTree>
    <p:extLst>
      <p:ext uri="{BB962C8B-B14F-4D97-AF65-F5344CB8AC3E}">
        <p14:creationId xmlns:p14="http://schemas.microsoft.com/office/powerpoint/2010/main" val="25555768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dirty="0" smtClean="0"/>
              <a:t>Κοιτάξτε</a:t>
            </a:r>
            <a:r>
              <a:rPr lang="el-GR" baseline="0" dirty="0" smtClean="0"/>
              <a:t> αυτό τον πίνακα ιστορίας και δείτε κατά πόσον μπορείτε να ανακαλύψετε την ιστορία. Προτού να κοιτάξετε την επόμενη διαφάνεια, γράψετε κάτω τι νομίζετε ότι γίνεται στην ιστορία.</a:t>
            </a:r>
            <a:endParaRPr lang="el-GR" dirty="0" smtClean="0"/>
          </a:p>
        </p:txBody>
      </p:sp>
      <p:sp>
        <p:nvSpPr>
          <p:cNvPr id="4" name="Slide Number Placeholder 3"/>
          <p:cNvSpPr>
            <a:spLocks noGrp="1"/>
          </p:cNvSpPr>
          <p:nvPr>
            <p:ph type="sldNum" sz="quarter" idx="10"/>
          </p:nvPr>
        </p:nvSpPr>
        <p:spPr/>
        <p:txBody>
          <a:bodyPr/>
          <a:lstStyle/>
          <a:p>
            <a:fld id="{CE37216F-71CA-D04E-B2ED-56AF401668AE}" type="slidenum">
              <a:rPr lang="en-US" smtClean="0"/>
              <a:t>7</a:t>
            </a:fld>
            <a:endParaRPr lang="en-US"/>
          </a:p>
        </p:txBody>
      </p:sp>
    </p:spTree>
    <p:extLst>
      <p:ext uri="{BB962C8B-B14F-4D97-AF65-F5344CB8AC3E}">
        <p14:creationId xmlns:p14="http://schemas.microsoft.com/office/powerpoint/2010/main" val="31147090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sz="1200" kern="1200" dirty="0" smtClean="0">
                <a:solidFill>
                  <a:schemeClr val="tx1"/>
                </a:solidFill>
                <a:effectLst/>
                <a:latin typeface="+mn-lt"/>
                <a:ea typeface="+mn-ea"/>
                <a:cs typeface="+mn-cs"/>
              </a:rPr>
              <a:t>Έχετε αντιληφθεί</a:t>
            </a:r>
            <a:r>
              <a:rPr lang="el-GR" sz="1200" kern="1200" baseline="0" dirty="0" smtClean="0">
                <a:solidFill>
                  <a:schemeClr val="tx1"/>
                </a:solidFill>
                <a:effectLst/>
                <a:latin typeface="+mn-lt"/>
                <a:ea typeface="+mn-ea"/>
                <a:cs typeface="+mn-cs"/>
              </a:rPr>
              <a:t> περι τίνος πρόκειται η ιστορία που διηγούνται οι εικόνες;</a:t>
            </a:r>
          </a:p>
          <a:p>
            <a:endParaRPr lang="el-GR" sz="1200" kern="1200" dirty="0" smtClean="0">
              <a:solidFill>
                <a:schemeClr val="tx1"/>
              </a:solidFill>
              <a:effectLst/>
              <a:latin typeface="+mn-lt"/>
              <a:ea typeface="+mn-ea"/>
              <a:cs typeface="+mn-cs"/>
            </a:endParaRPr>
          </a:p>
          <a:p>
            <a:r>
              <a:rPr lang="el-GR" sz="1200" kern="1200" dirty="0" smtClean="0">
                <a:solidFill>
                  <a:schemeClr val="tx1"/>
                </a:solidFill>
                <a:effectLst/>
                <a:latin typeface="+mn-lt"/>
                <a:ea typeface="+mn-ea"/>
                <a:cs typeface="+mn-cs"/>
              </a:rPr>
              <a:t>Εικ. 1: Ενδιαφερόταν για τα αεροπλάνα</a:t>
            </a:r>
          </a:p>
          <a:p>
            <a:r>
              <a:rPr lang="el-GR" sz="1200" kern="1200" dirty="0" smtClean="0">
                <a:solidFill>
                  <a:schemeClr val="tx1"/>
                </a:solidFill>
                <a:effectLst/>
                <a:latin typeface="+mn-lt"/>
                <a:ea typeface="+mn-ea"/>
                <a:cs typeface="+mn-cs"/>
              </a:rPr>
              <a:t>Εικ.</a:t>
            </a:r>
            <a:r>
              <a:rPr lang="el-GR" sz="1200" kern="1200" baseline="0" dirty="0" smtClean="0">
                <a:solidFill>
                  <a:schemeClr val="tx1"/>
                </a:solidFill>
                <a:effectLst/>
                <a:latin typeface="+mn-lt"/>
                <a:ea typeface="+mn-ea"/>
                <a:cs typeface="+mn-cs"/>
              </a:rPr>
              <a:t> 2: Πήγε στο σχολείο</a:t>
            </a:r>
          </a:p>
          <a:p>
            <a:r>
              <a:rPr lang="el-GR" sz="1200" kern="1200" baseline="0" dirty="0" smtClean="0">
                <a:solidFill>
                  <a:schemeClr val="tx1"/>
                </a:solidFill>
                <a:effectLst/>
                <a:latin typeface="+mn-lt"/>
                <a:ea typeface="+mn-ea"/>
                <a:cs typeface="+mn-cs"/>
              </a:rPr>
              <a:t>Εικ. 3: Εργάστηκε σκληρά για τις σπουδές του</a:t>
            </a:r>
          </a:p>
          <a:p>
            <a:r>
              <a:rPr lang="el-GR" sz="1200" kern="1200" baseline="0" dirty="0" smtClean="0">
                <a:solidFill>
                  <a:schemeClr val="tx1"/>
                </a:solidFill>
                <a:effectLst/>
                <a:latin typeface="+mn-lt"/>
                <a:ea typeface="+mn-ea"/>
                <a:cs typeface="+mn-cs"/>
              </a:rPr>
              <a:t>Εικ. 4: Αποφοίτησε</a:t>
            </a:r>
          </a:p>
          <a:p>
            <a:r>
              <a:rPr lang="el-GR" sz="1200" kern="1200" baseline="0" dirty="0" smtClean="0">
                <a:solidFill>
                  <a:schemeClr val="tx1"/>
                </a:solidFill>
                <a:effectLst/>
                <a:latin typeface="+mn-lt"/>
                <a:ea typeface="+mn-ea"/>
                <a:cs typeface="+mn-cs"/>
              </a:rPr>
              <a:t>Εικ. 5: Έκανε μαθήματα πτήσεων</a:t>
            </a:r>
          </a:p>
          <a:p>
            <a:r>
              <a:rPr lang="el-GR" sz="1200" kern="1200" baseline="0" dirty="0" smtClean="0">
                <a:solidFill>
                  <a:schemeClr val="tx1"/>
                </a:solidFill>
                <a:effectLst/>
                <a:latin typeface="+mn-lt"/>
                <a:ea typeface="+mn-ea"/>
                <a:cs typeface="+mn-cs"/>
              </a:rPr>
              <a:t>Εικ. 6: Πιστοποιήθηκε ως πιλότος</a:t>
            </a:r>
          </a:p>
          <a:p>
            <a:r>
              <a:rPr lang="el-GR" sz="1200" kern="1200" baseline="0" dirty="0" smtClean="0">
                <a:solidFill>
                  <a:schemeClr val="tx1"/>
                </a:solidFill>
                <a:effectLst/>
                <a:latin typeface="+mn-lt"/>
                <a:ea typeface="+mn-ea"/>
                <a:cs typeface="+mn-cs"/>
              </a:rPr>
              <a:t>Εικ. 7: Πήγε σε μια συνέντευξη</a:t>
            </a:r>
          </a:p>
          <a:p>
            <a:r>
              <a:rPr lang="el-GR" sz="1200" kern="1200" baseline="0" dirty="0" smtClean="0">
                <a:solidFill>
                  <a:schemeClr val="tx1"/>
                </a:solidFill>
                <a:effectLst/>
                <a:latin typeface="+mn-lt"/>
                <a:ea typeface="+mn-ea"/>
                <a:cs typeface="+mn-cs"/>
              </a:rPr>
              <a:t>Εικ. 8: Πήρε τη θέση εργασίας</a:t>
            </a:r>
          </a:p>
          <a:p>
            <a:r>
              <a:rPr lang="el-GR" sz="1200" kern="1200" baseline="0" dirty="0" smtClean="0">
                <a:solidFill>
                  <a:schemeClr val="tx1"/>
                </a:solidFill>
                <a:effectLst/>
                <a:latin typeface="+mn-lt"/>
                <a:ea typeface="+mn-ea"/>
                <a:cs typeface="+mn-cs"/>
              </a:rPr>
              <a:t>Εικ. 9: Πετούσε για τις </a:t>
            </a:r>
            <a:r>
              <a:rPr lang="en-GB" sz="1200" kern="1200" baseline="0" dirty="0" smtClean="0">
                <a:solidFill>
                  <a:schemeClr val="tx1"/>
                </a:solidFill>
                <a:effectLst/>
                <a:latin typeface="+mn-lt"/>
                <a:ea typeface="+mn-ea"/>
                <a:cs typeface="+mn-cs"/>
              </a:rPr>
              <a:t>American Airlines</a:t>
            </a:r>
          </a:p>
          <a:p>
            <a:r>
              <a:rPr lang="el-GR" sz="1200" kern="1200" baseline="0" dirty="0" smtClean="0">
                <a:solidFill>
                  <a:schemeClr val="tx1"/>
                </a:solidFill>
                <a:effectLst/>
                <a:latin typeface="+mn-lt"/>
                <a:ea typeface="+mn-ea"/>
                <a:cs typeface="+mn-cs"/>
              </a:rPr>
              <a:t>Εικ. 10: Τώρα είναι πιλότος με καλό μισθό</a:t>
            </a:r>
            <a:endParaRPr lang="el-GR"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E37216F-71CA-D04E-B2ED-56AF401668AE}" type="slidenum">
              <a:rPr lang="en-US" smtClean="0"/>
              <a:t>8</a:t>
            </a:fld>
            <a:endParaRPr lang="en-US"/>
          </a:p>
        </p:txBody>
      </p:sp>
    </p:spTree>
    <p:extLst>
      <p:ext uri="{BB962C8B-B14F-4D97-AF65-F5344CB8AC3E}">
        <p14:creationId xmlns:p14="http://schemas.microsoft.com/office/powerpoint/2010/main" val="39001500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dirty="0" smtClean="0"/>
              <a:t>Τώρα είναι η ώρα</a:t>
            </a:r>
            <a:r>
              <a:rPr lang="el-GR" baseline="0" dirty="0" smtClean="0"/>
              <a:t> να σκεφτείτε τι ιστορία θέλετε να πείτε και μετά, χρησιμοποιώντας τη φωτογραφική σας ή το </a:t>
            </a:r>
            <a:r>
              <a:rPr lang="en-GB" baseline="0" dirty="0" smtClean="0"/>
              <a:t>smartphone </a:t>
            </a:r>
            <a:r>
              <a:rPr lang="el-GR" baseline="0" dirty="0" smtClean="0"/>
              <a:t>να συλλέξετε εικόνες που να εκφράζουν την ιστορία.</a:t>
            </a:r>
            <a:endParaRPr lang="el-GR" dirty="0" smtClean="0"/>
          </a:p>
        </p:txBody>
      </p:sp>
      <p:sp>
        <p:nvSpPr>
          <p:cNvPr id="4" name="Slide Number Placeholder 3"/>
          <p:cNvSpPr>
            <a:spLocks noGrp="1"/>
          </p:cNvSpPr>
          <p:nvPr>
            <p:ph type="sldNum" sz="quarter" idx="10"/>
          </p:nvPr>
        </p:nvSpPr>
        <p:spPr/>
        <p:txBody>
          <a:bodyPr/>
          <a:lstStyle/>
          <a:p>
            <a:fld id="{CE37216F-71CA-D04E-B2ED-56AF401668AE}" type="slidenum">
              <a:rPr lang="en-US" smtClean="0"/>
              <a:t>9</a:t>
            </a:fld>
            <a:endParaRPr lang="en-US"/>
          </a:p>
        </p:txBody>
      </p:sp>
    </p:spTree>
    <p:extLst>
      <p:ext uri="{BB962C8B-B14F-4D97-AF65-F5344CB8AC3E}">
        <p14:creationId xmlns:p14="http://schemas.microsoft.com/office/powerpoint/2010/main" val="21922383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dirty="0" smtClean="0"/>
              <a:t>Για νομικούς λόγους, δεν μπορείτε</a:t>
            </a:r>
            <a:r>
              <a:rPr lang="el-GR" baseline="0" dirty="0" smtClean="0"/>
              <a:t> να κοινοποιήσετε τις φωτογραφίες άλλων ανθρώπων στα κοινωνικά μέσα δικτύωσης χωρίς την άδεια τους, αλλά υπάρχουν πολλοί διαδικτυακοί ιστοχώροι όπου μπορείτε να βρείτε δωρεάν εικόνες για να χρησιμοποιήσετε για τον πίνακα ιστορίας σας.</a:t>
            </a:r>
            <a:endParaRPr lang="el-GR" dirty="0" smtClean="0"/>
          </a:p>
        </p:txBody>
      </p:sp>
      <p:sp>
        <p:nvSpPr>
          <p:cNvPr id="4" name="Slide Number Placeholder 3"/>
          <p:cNvSpPr>
            <a:spLocks noGrp="1"/>
          </p:cNvSpPr>
          <p:nvPr>
            <p:ph type="sldNum" sz="quarter" idx="10"/>
          </p:nvPr>
        </p:nvSpPr>
        <p:spPr/>
        <p:txBody>
          <a:bodyPr/>
          <a:lstStyle/>
          <a:p>
            <a:fld id="{CE37216F-71CA-D04E-B2ED-56AF401668AE}" type="slidenum">
              <a:rPr lang="en-US" smtClean="0"/>
              <a:t>10</a:t>
            </a:fld>
            <a:endParaRPr lang="en-US"/>
          </a:p>
        </p:txBody>
      </p:sp>
    </p:spTree>
    <p:extLst>
      <p:ext uri="{BB962C8B-B14F-4D97-AF65-F5344CB8AC3E}">
        <p14:creationId xmlns:p14="http://schemas.microsoft.com/office/powerpoint/2010/main" val="24115281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051207F6-2109-3947-A0B0-4EA27297EBC4}" type="datetimeFigureOut">
              <a:rPr lang="en-US" smtClean="0"/>
              <a:t>9/18/2018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4AEAA2-0FEB-E84C-BCAB-EADDF9DE41BF}" type="slidenum">
              <a:rPr lang="en-US" smtClean="0"/>
              <a:t>‹#›</a:t>
            </a:fld>
            <a:endParaRPr lang="en-US"/>
          </a:p>
        </p:txBody>
      </p:sp>
    </p:spTree>
    <p:extLst>
      <p:ext uri="{BB962C8B-B14F-4D97-AF65-F5344CB8AC3E}">
        <p14:creationId xmlns:p14="http://schemas.microsoft.com/office/powerpoint/2010/main" val="17367793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051207F6-2109-3947-A0B0-4EA27297EBC4}" type="datetimeFigureOut">
              <a:rPr lang="en-US" smtClean="0"/>
              <a:t>9/18/2018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4AEAA2-0FEB-E84C-BCAB-EADDF9DE41BF}" type="slidenum">
              <a:rPr lang="en-US" smtClean="0"/>
              <a:t>‹#›</a:t>
            </a:fld>
            <a:endParaRPr lang="en-US"/>
          </a:p>
        </p:txBody>
      </p:sp>
    </p:spTree>
    <p:extLst>
      <p:ext uri="{BB962C8B-B14F-4D97-AF65-F5344CB8AC3E}">
        <p14:creationId xmlns:p14="http://schemas.microsoft.com/office/powerpoint/2010/main" val="6629317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051207F6-2109-3947-A0B0-4EA27297EBC4}" type="datetimeFigureOut">
              <a:rPr lang="en-US" smtClean="0"/>
              <a:t>9/18/2018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4AEAA2-0FEB-E84C-BCAB-EADDF9DE41BF}" type="slidenum">
              <a:rPr lang="en-US" smtClean="0"/>
              <a:t>‹#›</a:t>
            </a:fld>
            <a:endParaRPr lang="en-US"/>
          </a:p>
        </p:txBody>
      </p:sp>
    </p:spTree>
    <p:extLst>
      <p:ext uri="{BB962C8B-B14F-4D97-AF65-F5344CB8AC3E}">
        <p14:creationId xmlns:p14="http://schemas.microsoft.com/office/powerpoint/2010/main" val="28246368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051207F6-2109-3947-A0B0-4EA27297EBC4}" type="datetimeFigureOut">
              <a:rPr lang="en-US" smtClean="0"/>
              <a:t>9/18/2018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4AEAA2-0FEB-E84C-BCAB-EADDF9DE41BF}" type="slidenum">
              <a:rPr lang="en-US" smtClean="0"/>
              <a:t>‹#›</a:t>
            </a:fld>
            <a:endParaRPr lang="en-US"/>
          </a:p>
        </p:txBody>
      </p:sp>
    </p:spTree>
    <p:extLst>
      <p:ext uri="{BB962C8B-B14F-4D97-AF65-F5344CB8AC3E}">
        <p14:creationId xmlns:p14="http://schemas.microsoft.com/office/powerpoint/2010/main" val="1104572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051207F6-2109-3947-A0B0-4EA27297EBC4}" type="datetimeFigureOut">
              <a:rPr lang="en-US" smtClean="0"/>
              <a:t>9/18/2018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4AEAA2-0FEB-E84C-BCAB-EADDF9DE41BF}" type="slidenum">
              <a:rPr lang="en-US" smtClean="0"/>
              <a:t>‹#›</a:t>
            </a:fld>
            <a:endParaRPr lang="en-US"/>
          </a:p>
        </p:txBody>
      </p:sp>
    </p:spTree>
    <p:extLst>
      <p:ext uri="{BB962C8B-B14F-4D97-AF65-F5344CB8AC3E}">
        <p14:creationId xmlns:p14="http://schemas.microsoft.com/office/powerpoint/2010/main" val="334603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051207F6-2109-3947-A0B0-4EA27297EBC4}" type="datetimeFigureOut">
              <a:rPr lang="en-US" smtClean="0"/>
              <a:t>9/18/2018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4AEAA2-0FEB-E84C-BCAB-EADDF9DE41BF}" type="slidenum">
              <a:rPr lang="en-US" smtClean="0"/>
              <a:t>‹#›</a:t>
            </a:fld>
            <a:endParaRPr lang="en-US"/>
          </a:p>
        </p:txBody>
      </p:sp>
    </p:spTree>
    <p:extLst>
      <p:ext uri="{BB962C8B-B14F-4D97-AF65-F5344CB8AC3E}">
        <p14:creationId xmlns:p14="http://schemas.microsoft.com/office/powerpoint/2010/main" val="10353326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051207F6-2109-3947-A0B0-4EA27297EBC4}" type="datetimeFigureOut">
              <a:rPr lang="en-US" smtClean="0"/>
              <a:t>9/18/2018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24AEAA2-0FEB-E84C-BCAB-EADDF9DE41BF}" type="slidenum">
              <a:rPr lang="en-US" smtClean="0"/>
              <a:t>‹#›</a:t>
            </a:fld>
            <a:endParaRPr lang="en-US"/>
          </a:p>
        </p:txBody>
      </p:sp>
    </p:spTree>
    <p:extLst>
      <p:ext uri="{BB962C8B-B14F-4D97-AF65-F5344CB8AC3E}">
        <p14:creationId xmlns:p14="http://schemas.microsoft.com/office/powerpoint/2010/main" val="24757147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051207F6-2109-3947-A0B0-4EA27297EBC4}" type="datetimeFigureOut">
              <a:rPr lang="en-US" smtClean="0"/>
              <a:t>9/18/2018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24AEAA2-0FEB-E84C-BCAB-EADDF9DE41BF}" type="slidenum">
              <a:rPr lang="en-US" smtClean="0"/>
              <a:t>‹#›</a:t>
            </a:fld>
            <a:endParaRPr lang="en-US"/>
          </a:p>
        </p:txBody>
      </p:sp>
    </p:spTree>
    <p:extLst>
      <p:ext uri="{BB962C8B-B14F-4D97-AF65-F5344CB8AC3E}">
        <p14:creationId xmlns:p14="http://schemas.microsoft.com/office/powerpoint/2010/main" val="18701977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51207F6-2109-3947-A0B0-4EA27297EBC4}" type="datetimeFigureOut">
              <a:rPr lang="en-US" smtClean="0"/>
              <a:t>9/18/2018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24AEAA2-0FEB-E84C-BCAB-EADDF9DE41BF}" type="slidenum">
              <a:rPr lang="en-US" smtClean="0"/>
              <a:t>‹#›</a:t>
            </a:fld>
            <a:endParaRPr lang="en-US"/>
          </a:p>
        </p:txBody>
      </p:sp>
    </p:spTree>
    <p:extLst>
      <p:ext uri="{BB962C8B-B14F-4D97-AF65-F5344CB8AC3E}">
        <p14:creationId xmlns:p14="http://schemas.microsoft.com/office/powerpoint/2010/main" val="19255712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051207F6-2109-3947-A0B0-4EA27297EBC4}" type="datetimeFigureOut">
              <a:rPr lang="en-US" smtClean="0"/>
              <a:t>9/18/2018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4AEAA2-0FEB-E84C-BCAB-EADDF9DE41BF}" type="slidenum">
              <a:rPr lang="en-US" smtClean="0"/>
              <a:t>‹#›</a:t>
            </a:fld>
            <a:endParaRPr lang="en-US"/>
          </a:p>
        </p:txBody>
      </p:sp>
    </p:spTree>
    <p:extLst>
      <p:ext uri="{BB962C8B-B14F-4D97-AF65-F5344CB8AC3E}">
        <p14:creationId xmlns:p14="http://schemas.microsoft.com/office/powerpoint/2010/main" val="25489856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051207F6-2109-3947-A0B0-4EA27297EBC4}" type="datetimeFigureOut">
              <a:rPr lang="en-US" smtClean="0"/>
              <a:t>9/18/2018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4AEAA2-0FEB-E84C-BCAB-EADDF9DE41BF}" type="slidenum">
              <a:rPr lang="en-US" smtClean="0"/>
              <a:t>‹#›</a:t>
            </a:fld>
            <a:endParaRPr lang="en-US"/>
          </a:p>
        </p:txBody>
      </p:sp>
    </p:spTree>
    <p:extLst>
      <p:ext uri="{BB962C8B-B14F-4D97-AF65-F5344CB8AC3E}">
        <p14:creationId xmlns:p14="http://schemas.microsoft.com/office/powerpoint/2010/main" val="9902051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51207F6-2109-3947-A0B0-4EA27297EBC4}" type="datetimeFigureOut">
              <a:rPr lang="en-US" smtClean="0"/>
              <a:t>9/18/2018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24AEAA2-0FEB-E84C-BCAB-EADDF9DE41BF}" type="slidenum">
              <a:rPr lang="en-US" smtClean="0"/>
              <a:t>‹#›</a:t>
            </a:fld>
            <a:endParaRPr lang="en-US"/>
          </a:p>
        </p:txBody>
      </p:sp>
    </p:spTree>
    <p:extLst>
      <p:ext uri="{BB962C8B-B14F-4D97-AF65-F5344CB8AC3E}">
        <p14:creationId xmlns:p14="http://schemas.microsoft.com/office/powerpoint/2010/main" val="19384926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13.jpeg"/><Relationship Id="rId5" Type="http://schemas.openxmlformats.org/officeDocument/2006/relationships/image" Target="../media/image3.png"/><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14.emf"/><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3.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7.jpeg"/><Relationship Id="rId5" Type="http://schemas.openxmlformats.org/officeDocument/2006/relationships/image" Target="../media/image3.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9.jpeg"/><Relationship Id="rId5" Type="http://schemas.openxmlformats.org/officeDocument/2006/relationships/image" Target="../media/image3.png"/><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10.jpeg"/><Relationship Id="rId5" Type="http://schemas.openxmlformats.org/officeDocument/2006/relationships/image" Target="../media/image3.pn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image" Target="../media/image3.pn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image" Target="../media/image3.png"/><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12.jpeg"/><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rtsquad-Red-Below.png"/>
          <p:cNvPicPr>
            <a:picLocks noChangeAspect="1"/>
          </p:cNvPicPr>
          <p:nvPr/>
        </p:nvPicPr>
        <p:blipFill rotWithShape="1">
          <a:blip r:embed="rId2">
            <a:extLst>
              <a:ext uri="{28A0092B-C50C-407E-A947-70E740481C1C}">
                <a14:useLocalDpi xmlns:a14="http://schemas.microsoft.com/office/drawing/2010/main" val="0"/>
              </a:ext>
            </a:extLst>
          </a:blip>
          <a:srcRect b="32788"/>
          <a:stretch/>
        </p:blipFill>
        <p:spPr>
          <a:xfrm>
            <a:off x="0" y="3127765"/>
            <a:ext cx="9144000" cy="3730235"/>
          </a:xfrm>
          <a:prstGeom prst="rect">
            <a:avLst/>
          </a:prstGeom>
        </p:spPr>
      </p:pic>
      <p:pic>
        <p:nvPicPr>
          <p:cNvPr id="6" name="Picture 5" descr="Artsquad-Wav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025423"/>
            <a:ext cx="9144000" cy="3643896"/>
          </a:xfrm>
          <a:prstGeom prst="rect">
            <a:avLst/>
          </a:prstGeom>
        </p:spPr>
      </p:pic>
      <p:sp>
        <p:nvSpPr>
          <p:cNvPr id="3" name="Title 1"/>
          <p:cNvSpPr>
            <a:spLocks noGrp="1"/>
          </p:cNvSpPr>
          <p:nvPr>
            <p:ph type="ctrTitle"/>
          </p:nvPr>
        </p:nvSpPr>
        <p:spPr>
          <a:xfrm>
            <a:off x="685800" y="710146"/>
            <a:ext cx="7772400" cy="1780108"/>
          </a:xfrm>
        </p:spPr>
        <p:txBody>
          <a:bodyPr>
            <a:normAutofit fontScale="90000"/>
          </a:bodyPr>
          <a:lstStyle/>
          <a:p>
            <a:r>
              <a:rPr lang="el-GR" sz="2700" dirty="0" smtClean="0">
                <a:latin typeface="Arial"/>
                <a:cs typeface="Arial"/>
              </a:rPr>
              <a:t>Πηγή Ψηφιακών Μέσων </a:t>
            </a:r>
            <a:r>
              <a:rPr lang="en-US" sz="2700" dirty="0" smtClean="0">
                <a:latin typeface="Arial"/>
                <a:cs typeface="Arial"/>
              </a:rPr>
              <a:t>2</a:t>
            </a:r>
            <a:r>
              <a:rPr lang="en-US" dirty="0">
                <a:latin typeface="Arial"/>
                <a:cs typeface="Arial"/>
              </a:rPr>
              <a:t/>
            </a:r>
            <a:br>
              <a:rPr lang="en-US" dirty="0">
                <a:latin typeface="Arial"/>
                <a:cs typeface="Arial"/>
              </a:rPr>
            </a:br>
            <a:r>
              <a:rPr lang="en-US" dirty="0" smtClean="0">
                <a:latin typeface="Arial"/>
                <a:cs typeface="Arial"/>
              </a:rPr>
              <a:t/>
            </a:r>
            <a:br>
              <a:rPr lang="en-US" dirty="0" smtClean="0">
                <a:latin typeface="Arial"/>
                <a:cs typeface="Arial"/>
              </a:rPr>
            </a:br>
            <a:r>
              <a:rPr lang="el-GR" dirty="0" smtClean="0">
                <a:latin typeface="Arial"/>
                <a:cs typeface="Arial"/>
              </a:rPr>
              <a:t>Πίνακας Ιστορίας</a:t>
            </a:r>
            <a:endParaRPr lang="en-US" dirty="0">
              <a:latin typeface="Arial"/>
              <a:cs typeface="Arial"/>
            </a:endParaRPr>
          </a:p>
        </p:txBody>
      </p:sp>
      <p:sp>
        <p:nvSpPr>
          <p:cNvPr id="5" name="Subtitle 2"/>
          <p:cNvSpPr>
            <a:spLocks noGrp="1"/>
          </p:cNvSpPr>
          <p:nvPr>
            <p:ph type="subTitle" idx="1"/>
          </p:nvPr>
        </p:nvSpPr>
        <p:spPr>
          <a:xfrm>
            <a:off x="1371600" y="3025423"/>
            <a:ext cx="6400800" cy="714021"/>
          </a:xfrm>
        </p:spPr>
        <p:txBody>
          <a:bodyPr>
            <a:normAutofit/>
          </a:bodyPr>
          <a:lstStyle/>
          <a:p>
            <a:r>
              <a:rPr lang="el-GR" sz="1600" dirty="0" smtClean="0">
                <a:latin typeface="Arial"/>
                <a:cs typeface="Arial"/>
              </a:rPr>
              <a:t>Λέγωντας μια ιστορία μέσα από εικόνες</a:t>
            </a:r>
            <a:endParaRPr lang="en-US" sz="1600" dirty="0">
              <a:latin typeface="Arial"/>
              <a:cs typeface="Arial"/>
            </a:endParaRPr>
          </a:p>
        </p:txBody>
      </p:sp>
      <p:pic>
        <p:nvPicPr>
          <p:cNvPr id="7" name="Picture 6" descr="ArtsquadLogo.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83000" y="4759734"/>
            <a:ext cx="2594990" cy="897421"/>
          </a:xfrm>
          <a:prstGeom prst="rect">
            <a:avLst/>
          </a:prstGeom>
        </p:spPr>
      </p:pic>
    </p:spTree>
    <p:extLst>
      <p:ext uri="{BB962C8B-B14F-4D97-AF65-F5344CB8AC3E}">
        <p14:creationId xmlns:p14="http://schemas.microsoft.com/office/powerpoint/2010/main" val="15446869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Picture 33" descr="Artsquad-Red-Below.png"/>
          <p:cNvPicPr>
            <a:picLocks noChangeAspect="1"/>
          </p:cNvPicPr>
          <p:nvPr/>
        </p:nvPicPr>
        <p:blipFill rotWithShape="1">
          <a:blip r:embed="rId3">
            <a:extLst>
              <a:ext uri="{28A0092B-C50C-407E-A947-70E740481C1C}">
                <a14:useLocalDpi xmlns:a14="http://schemas.microsoft.com/office/drawing/2010/main" val="0"/>
              </a:ext>
            </a:extLst>
          </a:blip>
          <a:srcRect b="32788"/>
          <a:stretch/>
        </p:blipFill>
        <p:spPr>
          <a:xfrm>
            <a:off x="0" y="3127765"/>
            <a:ext cx="9144000" cy="3730235"/>
          </a:xfrm>
          <a:prstGeom prst="rect">
            <a:avLst/>
          </a:prstGeom>
        </p:spPr>
      </p:pic>
      <p:pic>
        <p:nvPicPr>
          <p:cNvPr id="35" name="Picture 34" descr="Artsquad-Wave.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3025423"/>
            <a:ext cx="9144000" cy="3643896"/>
          </a:xfrm>
          <a:prstGeom prst="rect">
            <a:avLst/>
          </a:prstGeom>
        </p:spPr>
      </p:pic>
      <p:pic>
        <p:nvPicPr>
          <p:cNvPr id="36" name="Picture 35" descr="ArtsquadLogo.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683000" y="4759734"/>
            <a:ext cx="2594990" cy="897421"/>
          </a:xfrm>
          <a:prstGeom prst="rect">
            <a:avLst/>
          </a:prstGeom>
        </p:spPr>
      </p:pic>
      <p:sp>
        <p:nvSpPr>
          <p:cNvPr id="48" name="Title 2"/>
          <p:cNvSpPr txBox="1">
            <a:spLocks/>
          </p:cNvSpPr>
          <p:nvPr/>
        </p:nvSpPr>
        <p:spPr>
          <a:xfrm rot="16200000">
            <a:off x="-1629435" y="2107136"/>
            <a:ext cx="5178779" cy="964511"/>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endParaRPr lang="en-US" sz="4000" dirty="0">
              <a:latin typeface="Arial"/>
              <a:cs typeface="Arial"/>
            </a:endParaRPr>
          </a:p>
        </p:txBody>
      </p:sp>
      <p:pic>
        <p:nvPicPr>
          <p:cNvPr id="7170" name="Picture 2" descr="https://images.unsplash.com/photo-1438109491414-7198515b166b?ixlib=rb-0.3.5&amp;ixid=eyJhcHBfaWQiOjEyMDd9&amp;s=92ab46af16c6220167a1df5ed5b401bd&amp;dpr=1&amp;auto=format&amp;fit=crop&amp;w=1000&amp;q=80&amp;cs=tinysrgb"/>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94294" y="644853"/>
            <a:ext cx="5498364" cy="36674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486341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Picture 33" descr="Artsquad-Red-Below.png"/>
          <p:cNvPicPr>
            <a:picLocks noChangeAspect="1"/>
          </p:cNvPicPr>
          <p:nvPr/>
        </p:nvPicPr>
        <p:blipFill rotWithShape="1">
          <a:blip r:embed="rId3">
            <a:extLst>
              <a:ext uri="{28A0092B-C50C-407E-A947-70E740481C1C}">
                <a14:useLocalDpi xmlns:a14="http://schemas.microsoft.com/office/drawing/2010/main" val="0"/>
              </a:ext>
            </a:extLst>
          </a:blip>
          <a:srcRect b="32788"/>
          <a:stretch/>
        </p:blipFill>
        <p:spPr>
          <a:xfrm>
            <a:off x="0" y="3127765"/>
            <a:ext cx="9144000" cy="3730235"/>
          </a:xfrm>
          <a:prstGeom prst="rect">
            <a:avLst/>
          </a:prstGeom>
        </p:spPr>
      </p:pic>
      <p:pic>
        <p:nvPicPr>
          <p:cNvPr id="35" name="Picture 34" descr="Artsquad-Wave.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3025423"/>
            <a:ext cx="9144000" cy="3643896"/>
          </a:xfrm>
          <a:prstGeom prst="rect">
            <a:avLst/>
          </a:prstGeom>
        </p:spPr>
      </p:pic>
      <p:pic>
        <p:nvPicPr>
          <p:cNvPr id="36" name="Picture 35" descr="ArtsquadLogo.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683000" y="4759734"/>
            <a:ext cx="2594990" cy="897421"/>
          </a:xfrm>
          <a:prstGeom prst="rect">
            <a:avLst/>
          </a:prstGeom>
        </p:spPr>
      </p:pic>
      <p:sp>
        <p:nvSpPr>
          <p:cNvPr id="48" name="Title 2"/>
          <p:cNvSpPr txBox="1">
            <a:spLocks/>
          </p:cNvSpPr>
          <p:nvPr/>
        </p:nvSpPr>
        <p:spPr>
          <a:xfrm rot="16200000">
            <a:off x="-1629435" y="2107136"/>
            <a:ext cx="5178779" cy="964511"/>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endParaRPr lang="en-US" sz="4000" dirty="0">
              <a:latin typeface="Arial"/>
              <a:cs typeface="Arial"/>
            </a:endParaRPr>
          </a:p>
        </p:txBody>
      </p:sp>
      <p:sp>
        <p:nvSpPr>
          <p:cNvPr id="2" name="Rectangle 1"/>
          <p:cNvSpPr/>
          <p:nvPr/>
        </p:nvSpPr>
        <p:spPr>
          <a:xfrm>
            <a:off x="477697" y="612845"/>
            <a:ext cx="3085310" cy="1569660"/>
          </a:xfrm>
          <a:prstGeom prst="rect">
            <a:avLst/>
          </a:prstGeom>
        </p:spPr>
        <p:txBody>
          <a:bodyPr wrap="square">
            <a:spAutoFit/>
          </a:bodyPr>
          <a:lstStyle/>
          <a:p>
            <a:pPr fontAlgn="base"/>
            <a:r>
              <a:rPr lang="en-GB" sz="2400" dirty="0" smtClean="0">
                <a:solidFill>
                  <a:srgbClr val="33475B"/>
                </a:solidFill>
                <a:latin typeface="Rockwell Extra Bold" panose="02060903040505020403" pitchFamily="18" charset="0"/>
              </a:rPr>
              <a:t>Negative Space</a:t>
            </a:r>
          </a:p>
          <a:p>
            <a:pPr fontAlgn="base"/>
            <a:r>
              <a:rPr lang="en-GB" sz="2400" dirty="0" smtClean="0">
                <a:solidFill>
                  <a:srgbClr val="33475B"/>
                </a:solidFill>
                <a:latin typeface="Rockwell Extra Bold" panose="02060903040505020403" pitchFamily="18" charset="0"/>
              </a:rPr>
              <a:t>Stokpic</a:t>
            </a:r>
            <a:endParaRPr lang="en-GB" sz="2400" dirty="0">
              <a:solidFill>
                <a:srgbClr val="33475B"/>
              </a:solidFill>
              <a:latin typeface="Rockwell Extra Bold" panose="02060903040505020403" pitchFamily="18" charset="0"/>
            </a:endParaRPr>
          </a:p>
          <a:p>
            <a:pPr fontAlgn="base"/>
            <a:r>
              <a:rPr lang="en-GB" sz="2400" dirty="0">
                <a:solidFill>
                  <a:srgbClr val="33475B"/>
                </a:solidFill>
                <a:latin typeface="Rockwell Extra Bold" panose="02060903040505020403" pitchFamily="18" charset="0"/>
              </a:rPr>
              <a:t>Kaboompics</a:t>
            </a:r>
          </a:p>
          <a:p>
            <a:pPr fontAlgn="base"/>
            <a:r>
              <a:rPr lang="en-GB" sz="2400" dirty="0" smtClean="0">
                <a:solidFill>
                  <a:srgbClr val="33475B"/>
                </a:solidFill>
                <a:latin typeface="Rockwell Extra Bold" panose="02060903040505020403" pitchFamily="18" charset="0"/>
              </a:rPr>
              <a:t>Freerange</a:t>
            </a:r>
            <a:endParaRPr lang="en-GB" sz="2400" dirty="0">
              <a:solidFill>
                <a:srgbClr val="33475B"/>
              </a:solidFill>
              <a:latin typeface="Rockwell Extra Bold" panose="02060903040505020403" pitchFamily="18" charset="0"/>
            </a:endParaRPr>
          </a:p>
        </p:txBody>
      </p:sp>
      <p:sp>
        <p:nvSpPr>
          <p:cNvPr id="3" name="TextBox 2"/>
          <p:cNvSpPr txBox="1"/>
          <p:nvPr/>
        </p:nvSpPr>
        <p:spPr>
          <a:xfrm>
            <a:off x="2909199" y="2155780"/>
            <a:ext cx="2702257" cy="1569660"/>
          </a:xfrm>
          <a:prstGeom prst="rect">
            <a:avLst/>
          </a:prstGeom>
          <a:noFill/>
        </p:spPr>
        <p:txBody>
          <a:bodyPr wrap="square" rtlCol="0">
            <a:spAutoFit/>
          </a:bodyPr>
          <a:lstStyle/>
          <a:p>
            <a:pPr fontAlgn="base"/>
            <a:r>
              <a:rPr lang="en-GB" sz="2400" dirty="0">
                <a:solidFill>
                  <a:srgbClr val="33475B"/>
                </a:solidFill>
                <a:latin typeface="Rockwell Extra Bold" panose="02060903040505020403" pitchFamily="18" charset="0"/>
              </a:rPr>
              <a:t>LibreShot</a:t>
            </a:r>
          </a:p>
          <a:p>
            <a:pPr fontAlgn="base"/>
            <a:r>
              <a:rPr lang="en-GB" sz="2400" dirty="0">
                <a:solidFill>
                  <a:srgbClr val="33475B"/>
                </a:solidFill>
                <a:latin typeface="Rockwell Extra Bold" panose="02060903040505020403" pitchFamily="18" charset="0"/>
              </a:rPr>
              <a:t>Fancy Crave</a:t>
            </a:r>
          </a:p>
          <a:p>
            <a:pPr fontAlgn="base"/>
            <a:r>
              <a:rPr lang="en-GB" sz="2400" dirty="0">
                <a:solidFill>
                  <a:srgbClr val="33475B"/>
                </a:solidFill>
                <a:latin typeface="Rockwell Extra Bold" panose="02060903040505020403" pitchFamily="18" charset="0"/>
              </a:rPr>
              <a:t>Unsplash</a:t>
            </a:r>
          </a:p>
          <a:p>
            <a:pPr fontAlgn="base"/>
            <a:r>
              <a:rPr lang="en-GB" sz="2400" dirty="0">
                <a:solidFill>
                  <a:srgbClr val="33475B"/>
                </a:solidFill>
                <a:latin typeface="Rockwell Extra Bold" panose="02060903040505020403" pitchFamily="18" charset="0"/>
              </a:rPr>
              <a:t>StockSnap.io</a:t>
            </a:r>
          </a:p>
        </p:txBody>
      </p:sp>
      <p:sp>
        <p:nvSpPr>
          <p:cNvPr id="4" name="TextBox 3"/>
          <p:cNvSpPr txBox="1"/>
          <p:nvPr/>
        </p:nvSpPr>
        <p:spPr>
          <a:xfrm>
            <a:off x="5550223" y="639779"/>
            <a:ext cx="2349621" cy="1569660"/>
          </a:xfrm>
          <a:prstGeom prst="rect">
            <a:avLst/>
          </a:prstGeom>
          <a:noFill/>
        </p:spPr>
        <p:txBody>
          <a:bodyPr wrap="square" rtlCol="0">
            <a:spAutoFit/>
          </a:bodyPr>
          <a:lstStyle/>
          <a:p>
            <a:pPr fontAlgn="base"/>
            <a:r>
              <a:rPr lang="en-GB" sz="2400" dirty="0">
                <a:solidFill>
                  <a:srgbClr val="33475B"/>
                </a:solidFill>
                <a:latin typeface="Rockwell Extra Bold" panose="02060903040505020403" pitchFamily="18" charset="0"/>
              </a:rPr>
              <a:t>SplitShire</a:t>
            </a:r>
          </a:p>
          <a:p>
            <a:pPr fontAlgn="base"/>
            <a:r>
              <a:rPr lang="en-GB" sz="2400" dirty="0">
                <a:solidFill>
                  <a:srgbClr val="33475B"/>
                </a:solidFill>
                <a:latin typeface="Rockwell Extra Bold" panose="02060903040505020403" pitchFamily="18" charset="0"/>
              </a:rPr>
              <a:t>Life of Pix</a:t>
            </a:r>
          </a:p>
          <a:p>
            <a:pPr fontAlgn="base"/>
            <a:r>
              <a:rPr lang="en-GB" sz="2400" dirty="0">
                <a:solidFill>
                  <a:srgbClr val="33475B"/>
                </a:solidFill>
                <a:latin typeface="Rockwell Extra Bold" panose="02060903040505020403" pitchFamily="18" charset="0"/>
              </a:rPr>
              <a:t>Pexels</a:t>
            </a:r>
          </a:p>
          <a:p>
            <a:pPr fontAlgn="base"/>
            <a:r>
              <a:rPr lang="en-GB" sz="2400" dirty="0">
                <a:solidFill>
                  <a:srgbClr val="33475B"/>
                </a:solidFill>
                <a:latin typeface="Rockwell Extra Bold" panose="02060903040505020403" pitchFamily="18" charset="0"/>
              </a:rPr>
              <a:t>Pixabay</a:t>
            </a:r>
          </a:p>
        </p:txBody>
      </p:sp>
    </p:spTree>
    <p:extLst>
      <p:ext uri="{BB962C8B-B14F-4D97-AF65-F5344CB8AC3E}">
        <p14:creationId xmlns:p14="http://schemas.microsoft.com/office/powerpoint/2010/main" val="24712462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Picture 39" descr="Artsquad-Red-Below.png"/>
          <p:cNvPicPr>
            <a:picLocks noChangeAspect="1"/>
          </p:cNvPicPr>
          <p:nvPr/>
        </p:nvPicPr>
        <p:blipFill rotWithShape="1">
          <a:blip r:embed="rId3">
            <a:extLst>
              <a:ext uri="{28A0092B-C50C-407E-A947-70E740481C1C}">
                <a14:useLocalDpi xmlns:a14="http://schemas.microsoft.com/office/drawing/2010/main" val="0"/>
              </a:ext>
            </a:extLst>
          </a:blip>
          <a:srcRect b="32788"/>
          <a:stretch/>
        </p:blipFill>
        <p:spPr>
          <a:xfrm>
            <a:off x="0" y="3127765"/>
            <a:ext cx="9144000" cy="3730235"/>
          </a:xfrm>
          <a:prstGeom prst="rect">
            <a:avLst/>
          </a:prstGeom>
        </p:spPr>
      </p:pic>
      <p:pic>
        <p:nvPicPr>
          <p:cNvPr id="46" name="Picture 45" descr="Artsquad-Wave.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3025423"/>
            <a:ext cx="9144000" cy="3643896"/>
          </a:xfrm>
          <a:prstGeom prst="rect">
            <a:avLst/>
          </a:prstGeom>
        </p:spPr>
      </p:pic>
      <p:pic>
        <p:nvPicPr>
          <p:cNvPr id="49" name="Picture 48" descr="ArtsquadLogo.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683000" y="4759734"/>
            <a:ext cx="2594990" cy="897421"/>
          </a:xfrm>
          <a:prstGeom prst="rect">
            <a:avLst/>
          </a:prstGeom>
        </p:spPr>
      </p:pic>
      <p:pic>
        <p:nvPicPr>
          <p:cNvPr id="3" name="Picture 2" descr="ErasmusPlus_EPS Format.eps"/>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50333" y="541867"/>
            <a:ext cx="4289778" cy="1228250"/>
          </a:xfrm>
          <a:prstGeom prst="rect">
            <a:avLst/>
          </a:prstGeom>
        </p:spPr>
      </p:pic>
      <p:sp>
        <p:nvSpPr>
          <p:cNvPr id="4" name="TextBox 3"/>
          <p:cNvSpPr txBox="1"/>
          <p:nvPr/>
        </p:nvSpPr>
        <p:spPr>
          <a:xfrm>
            <a:off x="667119" y="1789816"/>
            <a:ext cx="7092583" cy="646331"/>
          </a:xfrm>
          <a:prstGeom prst="rect">
            <a:avLst/>
          </a:prstGeom>
          <a:noFill/>
        </p:spPr>
        <p:txBody>
          <a:bodyPr wrap="none" rtlCol="0">
            <a:spAutoFit/>
          </a:bodyPr>
          <a:lstStyle/>
          <a:p>
            <a:r>
              <a:rPr lang="el-GR" baseline="30000" dirty="0"/>
              <a:t>Αυτό το έργο έχει χρηματοδοτηθεί με την υποστήριξη της Ευρωπαϊκής Επιτροπής.</a:t>
            </a:r>
          </a:p>
          <a:p>
            <a:r>
              <a:rPr lang="el-GR" baseline="30000" dirty="0"/>
              <a:t>Αυτή η έκδοση και τα περιεχόμενα της εκφράζουν τις απόψεις μόνο του συγγραφέα και η Επιτροπή δεν φέρει</a:t>
            </a:r>
            <a:br>
              <a:rPr lang="el-GR" baseline="30000" dirty="0"/>
            </a:br>
            <a:r>
              <a:rPr lang="el-GR" baseline="30000" dirty="0"/>
              <a:t>ευθύνη για την οποιαδήποτε χρήση που θα γίνει με τις πληροφορίες που περιέχονται</a:t>
            </a:r>
            <a:r>
              <a:rPr lang="el-GR" baseline="30000" dirty="0" smtClean="0"/>
              <a:t>.</a:t>
            </a:r>
            <a:endParaRPr lang="el-GR" baseline="30000" dirty="0"/>
          </a:p>
        </p:txBody>
      </p:sp>
    </p:spTree>
    <p:extLst>
      <p:ext uri="{BB962C8B-B14F-4D97-AF65-F5344CB8AC3E}">
        <p14:creationId xmlns:p14="http://schemas.microsoft.com/office/powerpoint/2010/main" val="9007523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Picture 33" descr="Artsquad-Red-Below.png"/>
          <p:cNvPicPr>
            <a:picLocks noChangeAspect="1"/>
          </p:cNvPicPr>
          <p:nvPr/>
        </p:nvPicPr>
        <p:blipFill rotWithShape="1">
          <a:blip r:embed="rId3">
            <a:extLst>
              <a:ext uri="{28A0092B-C50C-407E-A947-70E740481C1C}">
                <a14:useLocalDpi xmlns:a14="http://schemas.microsoft.com/office/drawing/2010/main" val="0"/>
              </a:ext>
            </a:extLst>
          </a:blip>
          <a:srcRect b="32788"/>
          <a:stretch/>
        </p:blipFill>
        <p:spPr>
          <a:xfrm>
            <a:off x="0" y="3127765"/>
            <a:ext cx="9144000" cy="3730235"/>
          </a:xfrm>
          <a:prstGeom prst="rect">
            <a:avLst/>
          </a:prstGeom>
        </p:spPr>
      </p:pic>
      <p:pic>
        <p:nvPicPr>
          <p:cNvPr id="35" name="Picture 34" descr="Artsquad-Wave.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3025423"/>
            <a:ext cx="9144000" cy="3643896"/>
          </a:xfrm>
          <a:prstGeom prst="rect">
            <a:avLst/>
          </a:prstGeom>
        </p:spPr>
      </p:pic>
      <p:pic>
        <p:nvPicPr>
          <p:cNvPr id="36" name="Picture 35" descr="ArtsquadLogo.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683000" y="4759734"/>
            <a:ext cx="2594990" cy="897421"/>
          </a:xfrm>
          <a:prstGeom prst="rect">
            <a:avLst/>
          </a:prstGeom>
        </p:spPr>
      </p:pic>
      <p:sp>
        <p:nvSpPr>
          <p:cNvPr id="48" name="Title 2"/>
          <p:cNvSpPr txBox="1">
            <a:spLocks/>
          </p:cNvSpPr>
          <p:nvPr/>
        </p:nvSpPr>
        <p:spPr>
          <a:xfrm rot="16200000">
            <a:off x="-1629435" y="2107136"/>
            <a:ext cx="5178779" cy="964511"/>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endParaRPr lang="en-US" sz="4000" dirty="0">
              <a:latin typeface="Arial"/>
              <a:cs typeface="Arial"/>
            </a:endParaRPr>
          </a:p>
        </p:txBody>
      </p:sp>
      <p:pic>
        <p:nvPicPr>
          <p:cNvPr id="1026" name="Picture 2" descr="https://images.unsplash.com/photo-1497030947858-3f40f1508e84?ixlib=rb-0.3.5&amp;ixid=eyJhcHBfaWQiOjEyMDd9&amp;s=c55e1e5d309a69171693ada3128a36f7&amp;dpr=1&amp;auto=format&amp;fit=crop&amp;w=1000&amp;q=80&amp;cs=tinysrgb"/>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19909" y="637033"/>
            <a:ext cx="5154129" cy="34378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027088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Picture 33" descr="Artsquad-Red-Below.png"/>
          <p:cNvPicPr>
            <a:picLocks noChangeAspect="1"/>
          </p:cNvPicPr>
          <p:nvPr/>
        </p:nvPicPr>
        <p:blipFill rotWithShape="1">
          <a:blip r:embed="rId3">
            <a:extLst>
              <a:ext uri="{28A0092B-C50C-407E-A947-70E740481C1C}">
                <a14:useLocalDpi xmlns:a14="http://schemas.microsoft.com/office/drawing/2010/main" val="0"/>
              </a:ext>
            </a:extLst>
          </a:blip>
          <a:srcRect b="32788"/>
          <a:stretch/>
        </p:blipFill>
        <p:spPr>
          <a:xfrm>
            <a:off x="0" y="3127765"/>
            <a:ext cx="9144000" cy="3730235"/>
          </a:xfrm>
          <a:prstGeom prst="rect">
            <a:avLst/>
          </a:prstGeom>
        </p:spPr>
      </p:pic>
      <p:pic>
        <p:nvPicPr>
          <p:cNvPr id="35" name="Picture 34" descr="Artsquad-Wave.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3025423"/>
            <a:ext cx="9144000" cy="3643896"/>
          </a:xfrm>
          <a:prstGeom prst="rect">
            <a:avLst/>
          </a:prstGeom>
        </p:spPr>
      </p:pic>
      <p:pic>
        <p:nvPicPr>
          <p:cNvPr id="36" name="Picture 35" descr="ArtsquadLogo.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683000" y="4759734"/>
            <a:ext cx="2594990" cy="897421"/>
          </a:xfrm>
          <a:prstGeom prst="rect">
            <a:avLst/>
          </a:prstGeom>
        </p:spPr>
      </p:pic>
      <p:sp>
        <p:nvSpPr>
          <p:cNvPr id="48" name="Title 2"/>
          <p:cNvSpPr txBox="1">
            <a:spLocks/>
          </p:cNvSpPr>
          <p:nvPr/>
        </p:nvSpPr>
        <p:spPr>
          <a:xfrm rot="16200000">
            <a:off x="-1629435" y="2107136"/>
            <a:ext cx="5178779" cy="964511"/>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endParaRPr lang="en-US" sz="4000" dirty="0">
              <a:latin typeface="Arial"/>
              <a:cs typeface="Arial"/>
            </a:endParaRPr>
          </a:p>
        </p:txBody>
      </p:sp>
      <p:pic>
        <p:nvPicPr>
          <p:cNvPr id="2050" name="Picture 2" descr="Vintage comic books for sale at a shop"/>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59954" y="931621"/>
            <a:ext cx="3139133" cy="2093802"/>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s://images.unsplash.com/photo-1485394735640-56c0356b62cf?ixlib=rb-0.3.5&amp;ixid=eyJhcHBfaWQiOjEyMDd9&amp;s=68121eb169bbc6dcd0ba5dfa7ab1fbf7&amp;dpr=1&amp;auto=format&amp;fit=crop&amp;w=1000&amp;q=80&amp;cs=tinysrgb"/>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903077" y="931621"/>
            <a:ext cx="3211990" cy="20938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161717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Picture 33" descr="Artsquad-Red-Below.png"/>
          <p:cNvPicPr>
            <a:picLocks noChangeAspect="1"/>
          </p:cNvPicPr>
          <p:nvPr/>
        </p:nvPicPr>
        <p:blipFill rotWithShape="1">
          <a:blip r:embed="rId3">
            <a:extLst>
              <a:ext uri="{28A0092B-C50C-407E-A947-70E740481C1C}">
                <a14:useLocalDpi xmlns:a14="http://schemas.microsoft.com/office/drawing/2010/main" val="0"/>
              </a:ext>
            </a:extLst>
          </a:blip>
          <a:srcRect b="32788"/>
          <a:stretch/>
        </p:blipFill>
        <p:spPr>
          <a:xfrm>
            <a:off x="0" y="3127765"/>
            <a:ext cx="9144000" cy="3730235"/>
          </a:xfrm>
          <a:prstGeom prst="rect">
            <a:avLst/>
          </a:prstGeom>
        </p:spPr>
      </p:pic>
      <p:pic>
        <p:nvPicPr>
          <p:cNvPr id="35" name="Picture 34" descr="Artsquad-Wave.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3025423"/>
            <a:ext cx="9144000" cy="3643896"/>
          </a:xfrm>
          <a:prstGeom prst="rect">
            <a:avLst/>
          </a:prstGeom>
        </p:spPr>
      </p:pic>
      <p:pic>
        <p:nvPicPr>
          <p:cNvPr id="36" name="Picture 35" descr="ArtsquadLogo.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683000" y="4759734"/>
            <a:ext cx="2594990" cy="897421"/>
          </a:xfrm>
          <a:prstGeom prst="rect">
            <a:avLst/>
          </a:prstGeom>
        </p:spPr>
      </p:pic>
      <p:sp>
        <p:nvSpPr>
          <p:cNvPr id="48" name="Title 2"/>
          <p:cNvSpPr txBox="1">
            <a:spLocks/>
          </p:cNvSpPr>
          <p:nvPr/>
        </p:nvSpPr>
        <p:spPr>
          <a:xfrm rot="16200000">
            <a:off x="-1629435" y="2107136"/>
            <a:ext cx="5178779" cy="964511"/>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endParaRPr lang="en-US" sz="4000" dirty="0">
              <a:latin typeface="Arial"/>
              <a:cs typeface="Arial"/>
            </a:endParaRPr>
          </a:p>
        </p:txBody>
      </p:sp>
      <p:pic>
        <p:nvPicPr>
          <p:cNvPr id="3074" name="Picture 2" descr="https://images.unsplash.com/photo-1517937311128-58740939bbea?ixlib=rb-0.3.5&amp;ixid=eyJhcHBfaWQiOjEyMDd9&amp;s=6361d0b02817b60dfd6e43331b45bca4&amp;w=1000&amp;q=8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11411" y="328252"/>
            <a:ext cx="2309706" cy="4106658"/>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https://images.unsplash.com/photo-1516321318423-f06f85e504b3?ixlib=rb-0.3.5&amp;ixid=eyJhcHBfaWQiOjEyMDd9&amp;s=51dfca5c7592a5262d50b0c3c66fe9ca&amp;dpr=1&amp;auto=format&amp;fit=crop&amp;w=1000&amp;q=80&amp;cs=tinysrgb"/>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180494" y="902662"/>
            <a:ext cx="3733796" cy="24904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955962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Picture 33" descr="Artsquad-Red-Below.png"/>
          <p:cNvPicPr>
            <a:picLocks noChangeAspect="1"/>
          </p:cNvPicPr>
          <p:nvPr/>
        </p:nvPicPr>
        <p:blipFill rotWithShape="1">
          <a:blip r:embed="rId3">
            <a:extLst>
              <a:ext uri="{28A0092B-C50C-407E-A947-70E740481C1C}">
                <a14:useLocalDpi xmlns:a14="http://schemas.microsoft.com/office/drawing/2010/main" val="0"/>
              </a:ext>
            </a:extLst>
          </a:blip>
          <a:srcRect b="32788"/>
          <a:stretch/>
        </p:blipFill>
        <p:spPr>
          <a:xfrm>
            <a:off x="0" y="3127765"/>
            <a:ext cx="9144000" cy="3730235"/>
          </a:xfrm>
          <a:prstGeom prst="rect">
            <a:avLst/>
          </a:prstGeom>
        </p:spPr>
      </p:pic>
      <p:pic>
        <p:nvPicPr>
          <p:cNvPr id="35" name="Picture 34" descr="Artsquad-Wave.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3025423"/>
            <a:ext cx="9144000" cy="3643896"/>
          </a:xfrm>
          <a:prstGeom prst="rect">
            <a:avLst/>
          </a:prstGeom>
        </p:spPr>
      </p:pic>
      <p:pic>
        <p:nvPicPr>
          <p:cNvPr id="36" name="Picture 35" descr="ArtsquadLogo.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683000" y="4759734"/>
            <a:ext cx="2594990" cy="897421"/>
          </a:xfrm>
          <a:prstGeom prst="rect">
            <a:avLst/>
          </a:prstGeom>
        </p:spPr>
      </p:pic>
      <p:sp>
        <p:nvSpPr>
          <p:cNvPr id="48" name="Title 2"/>
          <p:cNvSpPr txBox="1">
            <a:spLocks/>
          </p:cNvSpPr>
          <p:nvPr/>
        </p:nvSpPr>
        <p:spPr>
          <a:xfrm rot="16200000">
            <a:off x="-1629435" y="2107136"/>
            <a:ext cx="5178779" cy="964511"/>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endParaRPr lang="en-US" sz="4000" dirty="0">
              <a:latin typeface="Arial"/>
              <a:cs typeface="Arial"/>
            </a:endParaRPr>
          </a:p>
        </p:txBody>
      </p:sp>
      <p:pic>
        <p:nvPicPr>
          <p:cNvPr id="4098" name="Picture 2" descr="http://payload163.cargocollective.com/1/11/381910/5562538/movie_f_905.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80138" y="411147"/>
            <a:ext cx="3247695" cy="38347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103507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Picture 33" descr="Artsquad-Red-Below.png"/>
          <p:cNvPicPr>
            <a:picLocks noChangeAspect="1"/>
          </p:cNvPicPr>
          <p:nvPr/>
        </p:nvPicPr>
        <p:blipFill rotWithShape="1">
          <a:blip r:embed="rId3">
            <a:extLst>
              <a:ext uri="{28A0092B-C50C-407E-A947-70E740481C1C}">
                <a14:useLocalDpi xmlns:a14="http://schemas.microsoft.com/office/drawing/2010/main" val="0"/>
              </a:ext>
            </a:extLst>
          </a:blip>
          <a:srcRect b="32788"/>
          <a:stretch/>
        </p:blipFill>
        <p:spPr>
          <a:xfrm>
            <a:off x="-1" y="3170934"/>
            <a:ext cx="9144000" cy="3730235"/>
          </a:xfrm>
          <a:prstGeom prst="rect">
            <a:avLst/>
          </a:prstGeom>
        </p:spPr>
      </p:pic>
      <p:pic>
        <p:nvPicPr>
          <p:cNvPr id="35" name="Picture 34" descr="Artsquad-Wave.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3214104"/>
            <a:ext cx="9144000" cy="3643896"/>
          </a:xfrm>
          <a:prstGeom prst="rect">
            <a:avLst/>
          </a:prstGeom>
        </p:spPr>
      </p:pic>
      <p:pic>
        <p:nvPicPr>
          <p:cNvPr id="36" name="Picture 35" descr="ArtsquadLogo.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683000" y="4759734"/>
            <a:ext cx="2594990" cy="897421"/>
          </a:xfrm>
          <a:prstGeom prst="rect">
            <a:avLst/>
          </a:prstGeom>
        </p:spPr>
      </p:pic>
      <p:sp>
        <p:nvSpPr>
          <p:cNvPr id="48" name="Title 2"/>
          <p:cNvSpPr txBox="1">
            <a:spLocks/>
          </p:cNvSpPr>
          <p:nvPr/>
        </p:nvSpPr>
        <p:spPr>
          <a:xfrm rot="16200000">
            <a:off x="-1629435" y="2107136"/>
            <a:ext cx="5178779" cy="964511"/>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endParaRPr lang="en-US" sz="4000" dirty="0">
              <a:latin typeface="Arial"/>
              <a:cs typeface="Arial"/>
            </a:endParaRPr>
          </a:p>
        </p:txBody>
      </p:sp>
      <p:pic>
        <p:nvPicPr>
          <p:cNvPr id="5122" name="Picture 2" descr="A collection of old vintage photos, postcards, and envelopes from Europ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160756" y="526149"/>
            <a:ext cx="4822487" cy="32214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983998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Picture 33" descr="Artsquad-Red-Below.png"/>
          <p:cNvPicPr>
            <a:picLocks noChangeAspect="1"/>
          </p:cNvPicPr>
          <p:nvPr/>
        </p:nvPicPr>
        <p:blipFill rotWithShape="1">
          <a:blip r:embed="rId3">
            <a:extLst>
              <a:ext uri="{28A0092B-C50C-407E-A947-70E740481C1C}">
                <a14:useLocalDpi xmlns:a14="http://schemas.microsoft.com/office/drawing/2010/main" val="0"/>
              </a:ext>
            </a:extLst>
          </a:blip>
          <a:srcRect b="32788"/>
          <a:stretch/>
        </p:blipFill>
        <p:spPr>
          <a:xfrm>
            <a:off x="0" y="3127765"/>
            <a:ext cx="9144000" cy="3730235"/>
          </a:xfrm>
          <a:prstGeom prst="rect">
            <a:avLst/>
          </a:prstGeom>
        </p:spPr>
      </p:pic>
      <p:pic>
        <p:nvPicPr>
          <p:cNvPr id="35" name="Picture 34" descr="Artsquad-Wave.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3025423"/>
            <a:ext cx="9144000" cy="3643896"/>
          </a:xfrm>
          <a:prstGeom prst="rect">
            <a:avLst/>
          </a:prstGeom>
        </p:spPr>
      </p:pic>
      <p:pic>
        <p:nvPicPr>
          <p:cNvPr id="36" name="Picture 35" descr="ArtsquadLogo.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683000" y="4759734"/>
            <a:ext cx="2594990" cy="897421"/>
          </a:xfrm>
          <a:prstGeom prst="rect">
            <a:avLst/>
          </a:prstGeom>
        </p:spPr>
      </p:pic>
      <p:sp>
        <p:nvSpPr>
          <p:cNvPr id="48" name="Title 2"/>
          <p:cNvSpPr txBox="1">
            <a:spLocks/>
          </p:cNvSpPr>
          <p:nvPr/>
        </p:nvSpPr>
        <p:spPr>
          <a:xfrm rot="16200000">
            <a:off x="-1629435" y="2107136"/>
            <a:ext cx="5178779" cy="964511"/>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endParaRPr lang="en-US" sz="4000" dirty="0">
              <a:latin typeface="Arial"/>
              <a:cs typeface="Arial"/>
            </a:endParaRPr>
          </a:p>
        </p:txBody>
      </p:sp>
      <p:pic>
        <p:nvPicPr>
          <p:cNvPr id="2" name="Picture 1"/>
          <p:cNvPicPr>
            <a:picLocks noChangeAspect="1"/>
          </p:cNvPicPr>
          <p:nvPr/>
        </p:nvPicPr>
        <p:blipFill>
          <a:blip r:embed="rId6"/>
          <a:stretch>
            <a:fillRect/>
          </a:stretch>
        </p:blipFill>
        <p:spPr>
          <a:xfrm>
            <a:off x="1824532" y="266650"/>
            <a:ext cx="5494936" cy="3931058"/>
          </a:xfrm>
          <a:prstGeom prst="rect">
            <a:avLst/>
          </a:prstGeom>
        </p:spPr>
      </p:pic>
    </p:spTree>
    <p:extLst>
      <p:ext uri="{BB962C8B-B14F-4D97-AF65-F5344CB8AC3E}">
        <p14:creationId xmlns:p14="http://schemas.microsoft.com/office/powerpoint/2010/main" val="41516546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Picture 33" descr="Artsquad-Red-Below.png"/>
          <p:cNvPicPr>
            <a:picLocks noChangeAspect="1"/>
          </p:cNvPicPr>
          <p:nvPr/>
        </p:nvPicPr>
        <p:blipFill rotWithShape="1">
          <a:blip r:embed="rId3">
            <a:extLst>
              <a:ext uri="{28A0092B-C50C-407E-A947-70E740481C1C}">
                <a14:useLocalDpi xmlns:a14="http://schemas.microsoft.com/office/drawing/2010/main" val="0"/>
              </a:ext>
            </a:extLst>
          </a:blip>
          <a:srcRect b="32788"/>
          <a:stretch/>
        </p:blipFill>
        <p:spPr>
          <a:xfrm>
            <a:off x="0" y="3127765"/>
            <a:ext cx="9144000" cy="3730235"/>
          </a:xfrm>
          <a:prstGeom prst="rect">
            <a:avLst/>
          </a:prstGeom>
        </p:spPr>
      </p:pic>
      <p:pic>
        <p:nvPicPr>
          <p:cNvPr id="35" name="Picture 34" descr="Artsquad-Wave.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3025423"/>
            <a:ext cx="9144000" cy="3643896"/>
          </a:xfrm>
          <a:prstGeom prst="rect">
            <a:avLst/>
          </a:prstGeom>
        </p:spPr>
      </p:pic>
      <p:pic>
        <p:nvPicPr>
          <p:cNvPr id="36" name="Picture 35" descr="ArtsquadLogo.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683000" y="4759734"/>
            <a:ext cx="2594990" cy="897421"/>
          </a:xfrm>
          <a:prstGeom prst="rect">
            <a:avLst/>
          </a:prstGeom>
        </p:spPr>
      </p:pic>
      <p:sp>
        <p:nvSpPr>
          <p:cNvPr id="48" name="Title 2"/>
          <p:cNvSpPr txBox="1">
            <a:spLocks/>
          </p:cNvSpPr>
          <p:nvPr/>
        </p:nvSpPr>
        <p:spPr>
          <a:xfrm rot="16200000">
            <a:off x="-1629435" y="2107136"/>
            <a:ext cx="5178779" cy="964511"/>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endParaRPr lang="en-US" sz="4000" dirty="0">
              <a:latin typeface="Arial"/>
              <a:cs typeface="Arial"/>
            </a:endParaRPr>
          </a:p>
        </p:txBody>
      </p:sp>
      <p:pic>
        <p:nvPicPr>
          <p:cNvPr id="2" name="Picture 1"/>
          <p:cNvPicPr>
            <a:picLocks noChangeAspect="1"/>
          </p:cNvPicPr>
          <p:nvPr/>
        </p:nvPicPr>
        <p:blipFill>
          <a:blip r:embed="rId6"/>
          <a:stretch>
            <a:fillRect/>
          </a:stretch>
        </p:blipFill>
        <p:spPr>
          <a:xfrm>
            <a:off x="1781887" y="378234"/>
            <a:ext cx="5714378" cy="4088046"/>
          </a:xfrm>
          <a:prstGeom prst="rect">
            <a:avLst/>
          </a:prstGeom>
        </p:spPr>
      </p:pic>
    </p:spTree>
    <p:extLst>
      <p:ext uri="{BB962C8B-B14F-4D97-AF65-F5344CB8AC3E}">
        <p14:creationId xmlns:p14="http://schemas.microsoft.com/office/powerpoint/2010/main" val="30910165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Picture 33" descr="Artsquad-Red-Below.png"/>
          <p:cNvPicPr>
            <a:picLocks noChangeAspect="1"/>
          </p:cNvPicPr>
          <p:nvPr/>
        </p:nvPicPr>
        <p:blipFill rotWithShape="1">
          <a:blip r:embed="rId3">
            <a:extLst>
              <a:ext uri="{28A0092B-C50C-407E-A947-70E740481C1C}">
                <a14:useLocalDpi xmlns:a14="http://schemas.microsoft.com/office/drawing/2010/main" val="0"/>
              </a:ext>
            </a:extLst>
          </a:blip>
          <a:srcRect b="32788"/>
          <a:stretch/>
        </p:blipFill>
        <p:spPr>
          <a:xfrm>
            <a:off x="0" y="3127765"/>
            <a:ext cx="9144000" cy="3730235"/>
          </a:xfrm>
          <a:prstGeom prst="rect">
            <a:avLst/>
          </a:prstGeom>
        </p:spPr>
      </p:pic>
      <p:pic>
        <p:nvPicPr>
          <p:cNvPr id="35" name="Picture 34" descr="Artsquad-Wave.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3025423"/>
            <a:ext cx="9144000" cy="3643896"/>
          </a:xfrm>
          <a:prstGeom prst="rect">
            <a:avLst/>
          </a:prstGeom>
        </p:spPr>
      </p:pic>
      <p:pic>
        <p:nvPicPr>
          <p:cNvPr id="36" name="Picture 35" descr="ArtsquadLogo.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683000" y="4759734"/>
            <a:ext cx="2594990" cy="897421"/>
          </a:xfrm>
          <a:prstGeom prst="rect">
            <a:avLst/>
          </a:prstGeom>
        </p:spPr>
      </p:pic>
      <p:sp>
        <p:nvSpPr>
          <p:cNvPr id="48" name="Title 2"/>
          <p:cNvSpPr txBox="1">
            <a:spLocks/>
          </p:cNvSpPr>
          <p:nvPr/>
        </p:nvSpPr>
        <p:spPr>
          <a:xfrm rot="16200000">
            <a:off x="-1629435" y="2107136"/>
            <a:ext cx="5178779" cy="964511"/>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endParaRPr lang="en-US" sz="4000" dirty="0">
              <a:latin typeface="Arial"/>
              <a:cs typeface="Arial"/>
            </a:endParaRPr>
          </a:p>
        </p:txBody>
      </p:sp>
      <p:pic>
        <p:nvPicPr>
          <p:cNvPr id="6146" name="Picture 2" descr="Two men on a rusted wall against a blue sky, one taking photos with an iPhon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045537" y="672862"/>
            <a:ext cx="4940463" cy="32952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4457251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1666</TotalTime>
  <Words>485</Words>
  <Application>Microsoft Office PowerPoint</Application>
  <PresentationFormat>On-screen Show (4:3)</PresentationFormat>
  <Paragraphs>48</Paragraphs>
  <Slides>12</Slides>
  <Notes>11</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Πηγή Ψηφιακών Μέσων 2  Πίνακας Ιστορίας</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Timesnap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Curriculum Overview</dc:title>
  <dc:creator>Maria M Kaniclidou</dc:creator>
  <cp:lastModifiedBy>Michalis Kaniclides</cp:lastModifiedBy>
  <cp:revision>97</cp:revision>
  <dcterms:created xsi:type="dcterms:W3CDTF">2017-02-19T09:17:41Z</dcterms:created>
  <dcterms:modified xsi:type="dcterms:W3CDTF">2018-09-18T10:31:36Z</dcterms:modified>
</cp:coreProperties>
</file>