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4" r:id="rId2"/>
    <p:sldId id="272" r:id="rId3"/>
    <p:sldId id="273" r:id="rId4"/>
    <p:sldId id="274" r:id="rId5"/>
    <p:sldId id="276" r:id="rId6"/>
    <p:sldId id="277" r:id="rId7"/>
    <p:sldId id="278" r:id="rId8"/>
    <p:sldId id="275"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92B3"/>
    <a:srgbClr val="282E92"/>
    <a:srgbClr val="25FF07"/>
    <a:srgbClr val="FC00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94584" autoAdjust="0"/>
  </p:normalViewPr>
  <p:slideViewPr>
    <p:cSldViewPr snapToGrid="0" snapToObjects="1">
      <p:cViewPr>
        <p:scale>
          <a:sx n="100" d="100"/>
          <a:sy n="100" d="100"/>
        </p:scale>
        <p:origin x="-592"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7586C2-7432-3C40-B172-941F2EBCFB7C}" type="datetimeFigureOut">
              <a:rPr lang="en-US" smtClean="0"/>
              <a:t>28/11/17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37216F-71CA-D04E-B2ED-56AF401668AE}" type="slidenum">
              <a:rPr lang="en-US" smtClean="0"/>
              <a:t>‹#›</a:t>
            </a:fld>
            <a:endParaRPr lang="en-US"/>
          </a:p>
        </p:txBody>
      </p:sp>
    </p:spTree>
    <p:extLst>
      <p:ext uri="{BB962C8B-B14F-4D97-AF65-F5344CB8AC3E}">
        <p14:creationId xmlns:p14="http://schemas.microsoft.com/office/powerpoint/2010/main" val="41575940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rule of thirds</a:t>
            </a:r>
            <a:r>
              <a:rPr lang="en-US" baseline="0" dirty="0" smtClean="0"/>
              <a:t> is a way of dividing an image so that key elements within it appear with the greatest visual impact.  The image is divided equally into nine boxes by overlaying two vertical lines and two horizontal lines. Many digital cameras have this pattern as an overlay option on the screen to help in using the rule of thirds to take photographs. The most impactful parts of the image frame are the four points where the lines intersect. After this, positions along the lines themselves are most impactful. For example, according to the rule of thirds, in a landscape photograph the horizon should lie along either the upper or lower horizontal line.  A person standing upright should stand along one of the vertical lines. If he or she is looking from left to right the left vertical line should be used and, if from right to left, the right one. </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2</a:t>
            </a:fld>
            <a:endParaRPr lang="en-US"/>
          </a:p>
        </p:txBody>
      </p:sp>
    </p:spTree>
    <p:extLst>
      <p:ext uri="{BB962C8B-B14F-4D97-AF65-F5344CB8AC3E}">
        <p14:creationId xmlns:p14="http://schemas.microsoft.com/office/powerpoint/2010/main" val="126991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Most amateur photographers feel that they have to put the subject in the middle of the picture. Note in the left hand example that, because the subject is in the middle of the picture, there is an imbalance leading to ‘dead’ space where the question mark has been placed on the right hand side of the frame.</a:t>
            </a:r>
            <a:endParaRPr lang="en-US" dirty="0" smtClean="0"/>
          </a:p>
          <a:p>
            <a:endParaRPr lang="en-US" dirty="0" smtClean="0"/>
          </a:p>
          <a:p>
            <a:endParaRPr lang="en-US" dirty="0" smtClean="0"/>
          </a:p>
          <a:p>
            <a:r>
              <a:rPr lang="en-US" dirty="0" smtClean="0"/>
              <a:t>Instead,</a:t>
            </a:r>
            <a:r>
              <a:rPr lang="en-US" baseline="0" dirty="0" smtClean="0"/>
              <a:t> i</a:t>
            </a:r>
            <a:r>
              <a:rPr lang="en-US" dirty="0" smtClean="0"/>
              <a:t>n</a:t>
            </a:r>
            <a:r>
              <a:rPr lang="en-US" baseline="0" dirty="0" smtClean="0"/>
              <a:t> the above right hand example, note the following:</a:t>
            </a:r>
          </a:p>
          <a:p>
            <a:pPr marL="171450" indent="-171450">
              <a:buFont typeface="Arial"/>
              <a:buChar char="•"/>
            </a:pPr>
            <a:r>
              <a:rPr lang="en-US" baseline="0" dirty="0" smtClean="0"/>
              <a:t>The nearer eye of the subject is at the intersection of a vertical and a horizontal line</a:t>
            </a:r>
          </a:p>
          <a:p>
            <a:pPr marL="171450" indent="-171450">
              <a:buFont typeface="Arial"/>
              <a:buChar char="•"/>
            </a:pPr>
            <a:r>
              <a:rPr lang="en-US" baseline="0" dirty="0" smtClean="0"/>
              <a:t>The subject is looking from right to left so is standing along the right hand side vertical line</a:t>
            </a:r>
          </a:p>
          <a:p>
            <a:pPr marL="171450" indent="-171450">
              <a:buFont typeface="Arial"/>
              <a:buChar char="•"/>
            </a:pPr>
            <a:r>
              <a:rPr lang="en-US" baseline="0" dirty="0" smtClean="0"/>
              <a:t>The horizon is lying along the upper horizontal line</a:t>
            </a:r>
          </a:p>
          <a:p>
            <a:endParaRPr lang="en-US" baseline="0" dirty="0" smtClean="0"/>
          </a:p>
        </p:txBody>
      </p:sp>
      <p:sp>
        <p:nvSpPr>
          <p:cNvPr id="4" name="Slide Number Placeholder 3"/>
          <p:cNvSpPr>
            <a:spLocks noGrp="1"/>
          </p:cNvSpPr>
          <p:nvPr>
            <p:ph type="sldNum" sz="quarter" idx="10"/>
          </p:nvPr>
        </p:nvSpPr>
        <p:spPr/>
        <p:txBody>
          <a:bodyPr/>
          <a:lstStyle/>
          <a:p>
            <a:fld id="{CE37216F-71CA-D04E-B2ED-56AF401668AE}" type="slidenum">
              <a:rPr lang="en-US" smtClean="0"/>
              <a:t>3</a:t>
            </a:fld>
            <a:endParaRPr lang="en-US"/>
          </a:p>
        </p:txBody>
      </p:sp>
    </p:spTree>
    <p:extLst>
      <p:ext uri="{BB962C8B-B14F-4D97-AF65-F5344CB8AC3E}">
        <p14:creationId xmlns:p14="http://schemas.microsoft.com/office/powerpoint/2010/main" val="385610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in the left hand example the surfer is positioned, vertically, in the middle. Because he is facing from left to right there is a ‘dead’ space as the question mark illustrates to the left of the frame.</a:t>
            </a:r>
          </a:p>
          <a:p>
            <a:endParaRPr lang="en-US" baseline="0" dirty="0" smtClean="0"/>
          </a:p>
          <a:p>
            <a:r>
              <a:rPr lang="en-US" baseline="0" dirty="0" smtClean="0"/>
              <a:t>Instead, in the right hand example, note the following:</a:t>
            </a:r>
          </a:p>
          <a:p>
            <a:pPr marL="171450" indent="-171450">
              <a:buFont typeface="Arial"/>
              <a:buChar char="•"/>
            </a:pPr>
            <a:r>
              <a:rPr lang="en-US" baseline="0" dirty="0" smtClean="0"/>
              <a:t>The surfer, because he is facing left to right, is positioned along the left hand vertical line</a:t>
            </a:r>
          </a:p>
          <a:p>
            <a:pPr marL="171450" indent="-171450">
              <a:buFont typeface="Arial"/>
              <a:buChar char="•"/>
            </a:pPr>
            <a:r>
              <a:rPr lang="en-US" baseline="0" dirty="0" smtClean="0"/>
              <a:t>The surfer’s forward foot on the surfboard lies upon the intersection of a horizontal and a vertical line.</a:t>
            </a:r>
          </a:p>
          <a:p>
            <a:pPr marL="171450" indent="-171450">
              <a:buFont typeface="Arial"/>
              <a:buChar char="•"/>
            </a:pPr>
            <a:r>
              <a:rPr lang="en-US" baseline="0" dirty="0" smtClean="0"/>
              <a:t>The horizon is lying along the lower horizontal line</a:t>
            </a:r>
          </a:p>
          <a:p>
            <a:pPr marL="171450" indent="-171450">
              <a:buFont typeface="Arial"/>
              <a:buChar char="•"/>
            </a:pPr>
            <a:r>
              <a:rPr lang="en-US" baseline="0" dirty="0" smtClean="0"/>
              <a:t>The top of the cloud formation is lying along the upper horizontal line</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4</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Perhaps</a:t>
            </a:r>
            <a:r>
              <a:rPr lang="en-US" baseline="0" dirty="0" smtClean="0"/>
              <a:t> the most important aspect of photography is getting the lighting right. </a:t>
            </a:r>
          </a:p>
          <a:p>
            <a:r>
              <a:rPr lang="en-US" baseline="0" dirty="0" smtClean="0"/>
              <a:t>Whether the light is natural daylight or coming from an artificial sources, such as a lamp, it should come from behind the camera so that it is lighting the subject. </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5</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Strong</a:t>
            </a:r>
            <a:r>
              <a:rPr lang="en-US" baseline="0" dirty="0" smtClean="0"/>
              <a:t> light coming from above the subject causes shadows, for example, in the eye sockets, under the nose and under the chin when photographing a person. </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6</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reflective</a:t>
            </a:r>
            <a:r>
              <a:rPr lang="en-US" baseline="0" dirty="0" smtClean="0"/>
              <a:t> surface, such as a white sheet of cardboard, an be used to ‘bounce’ light to where it is needed.</a:t>
            </a:r>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7</a:t>
            </a:fld>
            <a:endParaRPr lang="en-US"/>
          </a:p>
        </p:txBody>
      </p:sp>
    </p:spTree>
    <p:extLst>
      <p:ext uri="{BB962C8B-B14F-4D97-AF65-F5344CB8AC3E}">
        <p14:creationId xmlns:p14="http://schemas.microsoft.com/office/powerpoint/2010/main" val="2042024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37216F-71CA-D04E-B2ED-56AF401668AE}" type="slidenum">
              <a:rPr lang="en-US" smtClean="0"/>
              <a:t>8</a:t>
            </a:fld>
            <a:endParaRPr lang="en-US"/>
          </a:p>
        </p:txBody>
      </p:sp>
    </p:spTree>
    <p:extLst>
      <p:ext uri="{BB962C8B-B14F-4D97-AF65-F5344CB8AC3E}">
        <p14:creationId xmlns:p14="http://schemas.microsoft.com/office/powerpoint/2010/main" val="2042024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28/11/17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736779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28/11/17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66293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28/11/17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824636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51207F6-2109-3947-A0B0-4EA27297EBC4}" type="datetimeFigureOut">
              <a:rPr lang="en-US" smtClean="0"/>
              <a:t>28/11/17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1045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51207F6-2109-3947-A0B0-4EA27297EBC4}" type="datetimeFigureOut">
              <a:rPr lang="en-US" smtClean="0"/>
              <a:t>28/11/17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3346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051207F6-2109-3947-A0B0-4EA27297EBC4}" type="datetimeFigureOut">
              <a:rPr lang="en-US" smtClean="0"/>
              <a:t>28/11/17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035332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051207F6-2109-3947-A0B0-4EA27297EBC4}" type="datetimeFigureOut">
              <a:rPr lang="en-US" smtClean="0"/>
              <a:t>28/11/17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475714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051207F6-2109-3947-A0B0-4EA27297EBC4}" type="datetimeFigureOut">
              <a:rPr lang="en-US" smtClean="0"/>
              <a:t>28/11/17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870197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1207F6-2109-3947-A0B0-4EA27297EBC4}" type="datetimeFigureOut">
              <a:rPr lang="en-US" smtClean="0"/>
              <a:t>28/11/17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1925571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51207F6-2109-3947-A0B0-4EA27297EBC4}" type="datetimeFigureOut">
              <a:rPr lang="en-US" smtClean="0"/>
              <a:t>28/11/17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2548985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51207F6-2109-3947-A0B0-4EA27297EBC4}" type="datetimeFigureOut">
              <a:rPr lang="en-US" smtClean="0"/>
              <a:t>28/11/17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4AEAA2-0FEB-E84C-BCAB-EADDF9DE41BF}" type="slidenum">
              <a:rPr lang="en-US" smtClean="0"/>
              <a:t>‹#›</a:t>
            </a:fld>
            <a:endParaRPr lang="en-US"/>
          </a:p>
        </p:txBody>
      </p:sp>
    </p:spTree>
    <p:extLst>
      <p:ext uri="{BB962C8B-B14F-4D97-AF65-F5344CB8AC3E}">
        <p14:creationId xmlns:p14="http://schemas.microsoft.com/office/powerpoint/2010/main" val="9902051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207F6-2109-3947-A0B0-4EA27297EBC4}" type="datetimeFigureOut">
              <a:rPr lang="en-US" smtClean="0"/>
              <a:t>28/11/17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AEAA2-0FEB-E84C-BCAB-EADDF9DE41BF}" type="slidenum">
              <a:rPr lang="en-US" smtClean="0"/>
              <a:t>‹#›</a:t>
            </a:fld>
            <a:endParaRPr lang="en-US"/>
          </a:p>
        </p:txBody>
      </p:sp>
    </p:spTree>
    <p:extLst>
      <p:ext uri="{BB962C8B-B14F-4D97-AF65-F5344CB8AC3E}">
        <p14:creationId xmlns:p14="http://schemas.microsoft.com/office/powerpoint/2010/main" val="1938492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6.em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rtsquad-Red-Below.png"/>
          <p:cNvPicPr>
            <a:picLocks noChangeAspect="1"/>
          </p:cNvPicPr>
          <p:nvPr/>
        </p:nvPicPr>
        <p:blipFill rotWithShape="1">
          <a:blip r:embed="rId2">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6" name="Picture 5" descr="Artsquad-Wa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sp>
        <p:nvSpPr>
          <p:cNvPr id="3" name="Title 1"/>
          <p:cNvSpPr>
            <a:spLocks noGrp="1"/>
          </p:cNvSpPr>
          <p:nvPr>
            <p:ph type="ctrTitle"/>
          </p:nvPr>
        </p:nvSpPr>
        <p:spPr>
          <a:xfrm>
            <a:off x="685800" y="710146"/>
            <a:ext cx="7772400" cy="1780108"/>
          </a:xfrm>
        </p:spPr>
        <p:txBody>
          <a:bodyPr>
            <a:normAutofit fontScale="90000"/>
          </a:bodyPr>
          <a:lstStyle/>
          <a:p>
            <a:r>
              <a:rPr lang="en-US" sz="2700" dirty="0">
                <a:latin typeface="Arial"/>
                <a:cs typeface="Arial"/>
              </a:rPr>
              <a:t>ANNEX </a:t>
            </a:r>
            <a:r>
              <a:rPr lang="en-US" sz="2700" dirty="0" smtClean="0">
                <a:latin typeface="Arial"/>
                <a:cs typeface="Arial"/>
              </a:rPr>
              <a:t>1</a:t>
            </a:r>
            <a:r>
              <a:rPr lang="en-US" dirty="0">
                <a:latin typeface="Arial"/>
                <a:cs typeface="Arial"/>
              </a:rPr>
              <a:t/>
            </a:r>
            <a:br>
              <a:rPr lang="en-US" dirty="0">
                <a:latin typeface="Arial"/>
                <a:cs typeface="Arial"/>
              </a:rPr>
            </a:br>
            <a:r>
              <a:rPr lang="en-US" dirty="0" smtClean="0">
                <a:latin typeface="Arial"/>
                <a:cs typeface="Arial"/>
              </a:rPr>
              <a:t/>
            </a:r>
            <a:br>
              <a:rPr lang="en-US" dirty="0" smtClean="0">
                <a:latin typeface="Arial"/>
                <a:cs typeface="Arial"/>
              </a:rPr>
            </a:br>
            <a:r>
              <a:rPr lang="en-GB" dirty="0" smtClean="0">
                <a:latin typeface="Arial"/>
                <a:cs typeface="Arial"/>
              </a:rPr>
              <a:t>Basic Photography Tips</a:t>
            </a:r>
            <a:endParaRPr lang="en-US" dirty="0">
              <a:latin typeface="Arial"/>
              <a:cs typeface="Arial"/>
            </a:endParaRPr>
          </a:p>
        </p:txBody>
      </p:sp>
      <p:sp>
        <p:nvSpPr>
          <p:cNvPr id="5" name="Subtitle 2"/>
          <p:cNvSpPr>
            <a:spLocks noGrp="1"/>
          </p:cNvSpPr>
          <p:nvPr>
            <p:ph type="subTitle" idx="1"/>
          </p:nvPr>
        </p:nvSpPr>
        <p:spPr>
          <a:xfrm>
            <a:off x="1371600" y="3025423"/>
            <a:ext cx="6400800" cy="714021"/>
          </a:xfrm>
        </p:spPr>
        <p:txBody>
          <a:bodyPr>
            <a:normAutofit/>
          </a:bodyPr>
          <a:lstStyle/>
          <a:p>
            <a:r>
              <a:rPr lang="en-US" sz="2000" dirty="0" smtClean="0">
                <a:latin typeface="Arial"/>
                <a:cs typeface="Arial"/>
              </a:rPr>
              <a:t>Framing, rule of thirds, light</a:t>
            </a:r>
            <a:endParaRPr lang="en-US" sz="1600" dirty="0">
              <a:latin typeface="Arial"/>
              <a:cs typeface="Arial"/>
            </a:endParaRPr>
          </a:p>
        </p:txBody>
      </p:sp>
      <p:pic>
        <p:nvPicPr>
          <p:cNvPr id="7" name="Picture 6" descr="ArtsquadLog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Tree>
    <p:extLst>
      <p:ext uri="{BB962C8B-B14F-4D97-AF65-F5344CB8AC3E}">
        <p14:creationId xmlns:p14="http://schemas.microsoft.com/office/powerpoint/2010/main" val="1544686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35" name="Picture 34"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36" name="Picture 35"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48" name="Title 2"/>
          <p:cNvSpPr txBox="1">
            <a:spLocks/>
          </p:cNvSpPr>
          <p:nvPr/>
        </p:nvSpPr>
        <p:spPr>
          <a:xfrm rot="16200000">
            <a:off x="-1629435" y="2107136"/>
            <a:ext cx="5178779" cy="96451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The rule of thirds</a:t>
            </a:r>
            <a:endParaRPr lang="en-US" sz="4000" dirty="0">
              <a:latin typeface="Arial"/>
              <a:cs typeface="Arial"/>
            </a:endParaRPr>
          </a:p>
        </p:txBody>
      </p:sp>
      <p:sp>
        <p:nvSpPr>
          <p:cNvPr id="2" name="Rectangle 1"/>
          <p:cNvSpPr/>
          <p:nvPr/>
        </p:nvSpPr>
        <p:spPr>
          <a:xfrm>
            <a:off x="1745212"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745212"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745212"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628658"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628658"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628658"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512104" y="3354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512104" y="158822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512104" y="2840977"/>
            <a:ext cx="1883446" cy="1252750"/>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106024" y="118214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3222578" y="118214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3222578" y="243489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5106024" y="2434897"/>
            <a:ext cx="812160" cy="812160"/>
          </a:xfrm>
          <a:prstGeom prst="ellipse">
            <a:avLst/>
          </a:prstGeom>
          <a:solidFill>
            <a:srgbClr val="00800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3863069" y="61512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26" name="TextBox 25"/>
          <p:cNvSpPr txBox="1"/>
          <p:nvPr/>
        </p:nvSpPr>
        <p:spPr>
          <a:xfrm>
            <a:off x="7523171" y="2450898"/>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7" name="TextBox 26"/>
          <p:cNvSpPr txBox="1"/>
          <p:nvPr/>
        </p:nvSpPr>
        <p:spPr>
          <a:xfrm>
            <a:off x="7523171" y="121353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8" name="TextBox 27"/>
          <p:cNvSpPr txBox="1"/>
          <p:nvPr/>
        </p:nvSpPr>
        <p:spPr>
          <a:xfrm>
            <a:off x="3353382" y="409372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29" name="TextBox 28"/>
          <p:cNvSpPr txBox="1"/>
          <p:nvPr/>
        </p:nvSpPr>
        <p:spPr>
          <a:xfrm>
            <a:off x="5243441" y="4093727"/>
            <a:ext cx="550551" cy="584776"/>
          </a:xfrm>
          <a:prstGeom prst="rect">
            <a:avLst/>
          </a:prstGeom>
          <a:noFill/>
        </p:spPr>
        <p:txBody>
          <a:bodyPr wrap="none" rtlCol="0">
            <a:spAutoFit/>
          </a:bodyPr>
          <a:lstStyle/>
          <a:p>
            <a:r>
              <a:rPr lang="en-US" sz="3200" dirty="0">
                <a:solidFill>
                  <a:srgbClr val="008000"/>
                </a:solidFill>
                <a:latin typeface="Wingdings 2" charset="2"/>
                <a:cs typeface="Wingdings 2" charset="2"/>
              </a:rPr>
              <a:t>R</a:t>
            </a:r>
            <a:endParaRPr lang="en-US" sz="7200" dirty="0">
              <a:solidFill>
                <a:srgbClr val="008000"/>
              </a:solidFill>
              <a:latin typeface="Wingdings 2" charset="2"/>
              <a:cs typeface="Wingdings 2" charset="2"/>
            </a:endParaRPr>
          </a:p>
        </p:txBody>
      </p:sp>
      <p:sp>
        <p:nvSpPr>
          <p:cNvPr id="31" name="TextBox 30"/>
          <p:cNvSpPr txBox="1"/>
          <p:nvPr/>
        </p:nvSpPr>
        <p:spPr>
          <a:xfrm>
            <a:off x="5726122" y="61512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2" name="TextBox 31"/>
          <p:cNvSpPr txBox="1"/>
          <p:nvPr/>
        </p:nvSpPr>
        <p:spPr>
          <a:xfrm>
            <a:off x="3863069" y="191764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3" name="TextBox 32"/>
          <p:cNvSpPr txBox="1"/>
          <p:nvPr/>
        </p:nvSpPr>
        <p:spPr>
          <a:xfrm>
            <a:off x="5726122" y="1917647"/>
            <a:ext cx="880104" cy="923330"/>
          </a:xfrm>
          <a:prstGeom prst="rect">
            <a:avLst/>
          </a:prstGeom>
          <a:noFill/>
        </p:spPr>
        <p:txBody>
          <a:bodyPr wrap="square" rtlCol="0">
            <a:spAutoFit/>
          </a:bodyPr>
          <a:lstStyle/>
          <a:p>
            <a:r>
              <a:rPr lang="en-US" sz="54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Tree>
    <p:extLst>
      <p:ext uri="{BB962C8B-B14F-4D97-AF65-F5344CB8AC3E}">
        <p14:creationId xmlns:p14="http://schemas.microsoft.com/office/powerpoint/2010/main" val="2302708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3" name="Picture 42"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4" name="Picture 43"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40" name="Picture 39" descr="anthony-tran-370243.jpg"/>
          <p:cNvPicPr>
            <a:picLocks noChangeAspect="1"/>
          </p:cNvPicPr>
          <p:nvPr/>
        </p:nvPicPr>
        <p:blipFill rotWithShape="1">
          <a:blip r:embed="rId6">
            <a:extLst>
              <a:ext uri="{28A0092B-C50C-407E-A947-70E740481C1C}">
                <a14:useLocalDpi xmlns:a14="http://schemas.microsoft.com/office/drawing/2010/main" val="0"/>
              </a:ext>
            </a:extLst>
          </a:blip>
          <a:srcRect t="35168" r="14890" b="27336"/>
          <a:stretch/>
        </p:blipFill>
        <p:spPr>
          <a:xfrm>
            <a:off x="4761143" y="1217421"/>
            <a:ext cx="3891266" cy="2571462"/>
          </a:xfrm>
          <a:prstGeom prst="rect">
            <a:avLst/>
          </a:prstGeom>
        </p:spPr>
      </p:pic>
      <p:pic>
        <p:nvPicPr>
          <p:cNvPr id="3" name="Picture 2" descr="anthony-tran-370243.jpg"/>
          <p:cNvPicPr>
            <a:picLocks noChangeAspect="1"/>
          </p:cNvPicPr>
          <p:nvPr/>
        </p:nvPicPr>
        <p:blipFill rotWithShape="1">
          <a:blip r:embed="rId6">
            <a:extLst>
              <a:ext uri="{28A0092B-C50C-407E-A947-70E740481C1C}">
                <a14:useLocalDpi xmlns:a14="http://schemas.microsoft.com/office/drawing/2010/main" val="0"/>
              </a:ext>
            </a:extLst>
          </a:blip>
          <a:srcRect l="13234" t="30003" r="1655" b="32501"/>
          <a:stretch/>
        </p:blipFill>
        <p:spPr>
          <a:xfrm>
            <a:off x="470347" y="1225141"/>
            <a:ext cx="3891266" cy="2571462"/>
          </a:xfrm>
          <a:prstGeom prst="rect">
            <a:avLst/>
          </a:prstGeom>
        </p:spPr>
      </p:pic>
      <p:sp>
        <p:nvSpPr>
          <p:cNvPr id="48" name="Title 2"/>
          <p:cNvSpPr txBox="1">
            <a:spLocks/>
          </p:cNvSpPr>
          <p:nvPr/>
        </p:nvSpPr>
        <p:spPr>
          <a:xfrm>
            <a:off x="897465" y="138240"/>
            <a:ext cx="7281335" cy="6912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The rule of thirds - example 1</a:t>
            </a:r>
            <a:endParaRPr lang="en-US" sz="4000" dirty="0">
              <a:latin typeface="Arial"/>
              <a:cs typeface="Arial"/>
            </a:endParaRPr>
          </a:p>
        </p:txBody>
      </p:sp>
      <p:sp>
        <p:nvSpPr>
          <p:cNvPr id="2" name="Rectangle 1"/>
          <p:cNvSpPr/>
          <p:nvPr/>
        </p:nvSpPr>
        <p:spPr>
          <a:xfrm>
            <a:off x="470347"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70347"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70347"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762491"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762491"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762491"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069468" y="121742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069468" y="207687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069468" y="293715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6359205" y="3744071"/>
            <a:ext cx="870701" cy="1015663"/>
          </a:xfrm>
          <a:prstGeom prst="rect">
            <a:avLst/>
          </a:prstGeom>
          <a:noFill/>
        </p:spPr>
        <p:txBody>
          <a:bodyPr wrap="none" rtlCol="0">
            <a:spAutoFit/>
          </a:bodyPr>
          <a:lstStyle/>
          <a:p>
            <a:r>
              <a:rPr lang="en-US" sz="60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0" name="Rectangle 29"/>
          <p:cNvSpPr/>
          <p:nvPr/>
        </p:nvSpPr>
        <p:spPr>
          <a:xfrm>
            <a:off x="4761144"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4761144"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4761144"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6053288"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6053288"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6053288"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7360265" y="1225141"/>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7360265" y="2084594"/>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7360265" y="294487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2010342" y="3744071"/>
            <a:ext cx="847887" cy="1015663"/>
          </a:xfrm>
          <a:prstGeom prst="rect">
            <a:avLst/>
          </a:prstGeom>
          <a:noFill/>
        </p:spPr>
        <p:txBody>
          <a:bodyPr wrap="square" rtlCol="0">
            <a:spAutoFit/>
          </a:bodyPr>
          <a:lstStyle/>
          <a:p>
            <a:r>
              <a:rPr lang="en-US" sz="6000" dirty="0" smtClean="0">
                <a:solidFill>
                  <a:srgbClr val="FF0000"/>
                </a:solidFill>
                <a:latin typeface="Wingdings 2" charset="2"/>
                <a:cs typeface="Wingdings 2" charset="2"/>
              </a:rPr>
              <a:t>S</a:t>
            </a:r>
            <a:endParaRPr lang="en-US" sz="16600" dirty="0">
              <a:solidFill>
                <a:srgbClr val="FF0000"/>
              </a:solidFill>
              <a:latin typeface="Wingdings 2" charset="2"/>
              <a:cs typeface="Wingdings 2" charset="2"/>
            </a:endParaRPr>
          </a:p>
        </p:txBody>
      </p:sp>
      <p:sp>
        <p:nvSpPr>
          <p:cNvPr id="41" name="TextBox 40"/>
          <p:cNvSpPr txBox="1"/>
          <p:nvPr/>
        </p:nvSpPr>
        <p:spPr>
          <a:xfrm>
            <a:off x="7092280" y="758917"/>
            <a:ext cx="650966"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2" name="TextBox 41"/>
          <p:cNvSpPr txBox="1"/>
          <p:nvPr/>
        </p:nvSpPr>
        <p:spPr>
          <a:xfrm>
            <a:off x="8604448" y="1839037"/>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5" name="TextBox 4"/>
          <p:cNvSpPr txBox="1"/>
          <p:nvPr/>
        </p:nvSpPr>
        <p:spPr>
          <a:xfrm>
            <a:off x="3190511" y="961845"/>
            <a:ext cx="1171101" cy="2646878"/>
          </a:xfrm>
          <a:prstGeom prst="rect">
            <a:avLst/>
          </a:prstGeom>
          <a:noFill/>
        </p:spPr>
        <p:txBody>
          <a:bodyPr wrap="none" rtlCol="0">
            <a:spAutoFit/>
          </a:bodyPr>
          <a:lstStyle/>
          <a:p>
            <a:r>
              <a:rPr lang="en-US" sz="16600" dirty="0" smtClean="0">
                <a:solidFill>
                  <a:schemeClr val="bg1"/>
                </a:solidFill>
              </a:rPr>
              <a:t>?</a:t>
            </a:r>
            <a:endParaRPr lang="en-US" sz="16600" dirty="0">
              <a:solidFill>
                <a:schemeClr val="bg1"/>
              </a:solidFill>
            </a:endParaRPr>
          </a:p>
        </p:txBody>
      </p:sp>
    </p:spTree>
    <p:extLst>
      <p:ext uri="{BB962C8B-B14F-4D97-AF65-F5344CB8AC3E}">
        <p14:creationId xmlns:p14="http://schemas.microsoft.com/office/powerpoint/2010/main" val="3970393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6" name="Picture 5" descr="lechat-valentin-385478.jpg"/>
          <p:cNvPicPr>
            <a:picLocks noChangeAspect="1"/>
          </p:cNvPicPr>
          <p:nvPr/>
        </p:nvPicPr>
        <p:blipFill rotWithShape="1">
          <a:blip r:embed="rId6">
            <a:extLst>
              <a:ext uri="{28A0092B-C50C-407E-A947-70E740481C1C}">
                <a14:useLocalDpi xmlns:a14="http://schemas.microsoft.com/office/drawing/2010/main" val="0"/>
              </a:ext>
            </a:extLst>
          </a:blip>
          <a:srcRect l="23885" t="3315" r="33558" b="48544"/>
          <a:stretch/>
        </p:blipFill>
        <p:spPr>
          <a:xfrm flipH="1">
            <a:off x="392598" y="1215657"/>
            <a:ext cx="3891265" cy="2571462"/>
          </a:xfrm>
          <a:prstGeom prst="rect">
            <a:avLst/>
          </a:prstGeom>
        </p:spPr>
      </p:pic>
      <p:pic>
        <p:nvPicPr>
          <p:cNvPr id="43" name="Picture 42" descr="lechat-valentin-385478.jpg"/>
          <p:cNvPicPr>
            <a:picLocks noChangeAspect="1"/>
          </p:cNvPicPr>
          <p:nvPr/>
        </p:nvPicPr>
        <p:blipFill rotWithShape="1">
          <a:blip r:embed="rId6">
            <a:extLst>
              <a:ext uri="{28A0092B-C50C-407E-A947-70E740481C1C}">
                <a14:useLocalDpi xmlns:a14="http://schemas.microsoft.com/office/drawing/2010/main" val="0"/>
              </a:ext>
            </a:extLst>
          </a:blip>
          <a:srcRect l="15606" t="8728" r="41838" b="43131"/>
          <a:stretch/>
        </p:blipFill>
        <p:spPr>
          <a:xfrm flipH="1">
            <a:off x="4683396" y="1215657"/>
            <a:ext cx="3891265" cy="2571462"/>
          </a:xfrm>
          <a:prstGeom prst="rect">
            <a:avLst/>
          </a:prstGeom>
        </p:spPr>
      </p:pic>
      <p:sp>
        <p:nvSpPr>
          <p:cNvPr id="48" name="Title 2"/>
          <p:cNvSpPr txBox="1">
            <a:spLocks/>
          </p:cNvSpPr>
          <p:nvPr/>
        </p:nvSpPr>
        <p:spPr>
          <a:xfrm>
            <a:off x="897465" y="271929"/>
            <a:ext cx="7281335" cy="6912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The rule of thirds - example 2</a:t>
            </a:r>
            <a:endParaRPr lang="en-US" sz="4000" dirty="0">
              <a:latin typeface="Arial"/>
              <a:cs typeface="Arial"/>
            </a:endParaRPr>
          </a:p>
        </p:txBody>
      </p:sp>
      <p:sp>
        <p:nvSpPr>
          <p:cNvPr id="2" name="Rectangle 1"/>
          <p:cNvSpPr/>
          <p:nvPr/>
        </p:nvSpPr>
        <p:spPr>
          <a:xfrm>
            <a:off x="392599"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92599"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92599"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684743"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684743"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684743"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991720" y="121565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991720" y="207511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2991720" y="293538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6281457" y="3744071"/>
            <a:ext cx="870701" cy="1015663"/>
          </a:xfrm>
          <a:prstGeom prst="rect">
            <a:avLst/>
          </a:prstGeom>
          <a:noFill/>
        </p:spPr>
        <p:txBody>
          <a:bodyPr wrap="none" rtlCol="0">
            <a:spAutoFit/>
          </a:bodyPr>
          <a:lstStyle/>
          <a:p>
            <a:r>
              <a:rPr lang="en-US" sz="60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30" name="Rectangle 29"/>
          <p:cNvSpPr/>
          <p:nvPr/>
        </p:nvSpPr>
        <p:spPr>
          <a:xfrm>
            <a:off x="4683396"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4683396"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4683396"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5975540"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5975540"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5975540"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7282517" y="1223377"/>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7282517" y="2082830"/>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7282517" y="2943106"/>
            <a:ext cx="1292144" cy="859453"/>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1932594" y="3744071"/>
            <a:ext cx="847887" cy="1015663"/>
          </a:xfrm>
          <a:prstGeom prst="rect">
            <a:avLst/>
          </a:prstGeom>
          <a:noFill/>
        </p:spPr>
        <p:txBody>
          <a:bodyPr wrap="square" rtlCol="0">
            <a:spAutoFit/>
          </a:bodyPr>
          <a:lstStyle/>
          <a:p>
            <a:r>
              <a:rPr lang="en-US" sz="6000" dirty="0" smtClean="0">
                <a:solidFill>
                  <a:srgbClr val="FF0000"/>
                </a:solidFill>
                <a:latin typeface="Wingdings 2" charset="2"/>
                <a:cs typeface="Wingdings 2" charset="2"/>
              </a:rPr>
              <a:t>S</a:t>
            </a:r>
            <a:endParaRPr lang="en-US" sz="16600" dirty="0">
              <a:solidFill>
                <a:srgbClr val="FF0000"/>
              </a:solidFill>
              <a:latin typeface="Wingdings 2" charset="2"/>
              <a:cs typeface="Wingdings 2" charset="2"/>
            </a:endParaRPr>
          </a:p>
        </p:txBody>
      </p:sp>
      <p:sp>
        <p:nvSpPr>
          <p:cNvPr id="41" name="TextBox 40"/>
          <p:cNvSpPr txBox="1"/>
          <p:nvPr/>
        </p:nvSpPr>
        <p:spPr>
          <a:xfrm>
            <a:off x="5745093" y="734717"/>
            <a:ext cx="650966"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2" name="TextBox 41"/>
          <p:cNvSpPr txBox="1"/>
          <p:nvPr/>
        </p:nvSpPr>
        <p:spPr>
          <a:xfrm>
            <a:off x="8526700" y="1837273"/>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4" name="TextBox 43"/>
          <p:cNvSpPr txBox="1"/>
          <p:nvPr/>
        </p:nvSpPr>
        <p:spPr>
          <a:xfrm>
            <a:off x="8526700" y="2681496"/>
            <a:ext cx="483573" cy="523220"/>
          </a:xfrm>
          <a:prstGeom prst="rect">
            <a:avLst/>
          </a:prstGeom>
          <a:noFill/>
        </p:spPr>
        <p:txBody>
          <a:bodyPr wrap="square" rtlCol="0">
            <a:spAutoFit/>
          </a:bodyPr>
          <a:lstStyle/>
          <a:p>
            <a:r>
              <a:rPr lang="en-US" sz="2800" dirty="0">
                <a:solidFill>
                  <a:srgbClr val="008000"/>
                </a:solidFill>
                <a:latin typeface="Wingdings 2" charset="2"/>
                <a:cs typeface="Wingdings 2" charset="2"/>
              </a:rPr>
              <a:t>R</a:t>
            </a:r>
            <a:endParaRPr lang="en-US" sz="13800" dirty="0">
              <a:solidFill>
                <a:srgbClr val="008000"/>
              </a:solidFill>
              <a:latin typeface="Wingdings 2" charset="2"/>
              <a:cs typeface="Wingdings 2" charset="2"/>
            </a:endParaRPr>
          </a:p>
        </p:txBody>
      </p:sp>
      <p:sp>
        <p:nvSpPr>
          <p:cNvPr id="45" name="TextBox 44"/>
          <p:cNvSpPr txBox="1"/>
          <p:nvPr/>
        </p:nvSpPr>
        <p:spPr>
          <a:xfrm>
            <a:off x="392599" y="1140241"/>
            <a:ext cx="1171101" cy="2646878"/>
          </a:xfrm>
          <a:prstGeom prst="rect">
            <a:avLst/>
          </a:prstGeom>
          <a:noFill/>
        </p:spPr>
        <p:txBody>
          <a:bodyPr wrap="none" rtlCol="0">
            <a:spAutoFit/>
          </a:bodyPr>
          <a:lstStyle/>
          <a:p>
            <a:r>
              <a:rPr lang="en-US" sz="16600" dirty="0" smtClean="0">
                <a:solidFill>
                  <a:schemeClr val="bg1"/>
                </a:solidFill>
              </a:rPr>
              <a:t>?</a:t>
            </a:r>
            <a:endParaRPr lang="en-US" sz="16600" dirty="0">
              <a:solidFill>
                <a:schemeClr val="bg1"/>
              </a:solidFill>
            </a:endParaRPr>
          </a:p>
        </p:txBody>
      </p:sp>
    </p:spTree>
    <p:extLst>
      <p:ext uri="{BB962C8B-B14F-4D97-AF65-F5344CB8AC3E}">
        <p14:creationId xmlns:p14="http://schemas.microsoft.com/office/powerpoint/2010/main" val="90101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0" name="Rectangle 49"/>
          <p:cNvSpPr/>
          <p:nvPr/>
        </p:nvSpPr>
        <p:spPr>
          <a:xfrm>
            <a:off x="5995301" y="3003572"/>
            <a:ext cx="2341348" cy="1339200"/>
          </a:xfrm>
          <a:prstGeom prst="rect">
            <a:avLst/>
          </a:prstGeom>
          <a:solidFill>
            <a:schemeClr val="bg1">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hord 50"/>
          <p:cNvSpPr/>
          <p:nvPr/>
        </p:nvSpPr>
        <p:spPr>
          <a:xfrm rot="17556289">
            <a:off x="6678094" y="2740505"/>
            <a:ext cx="914400" cy="914400"/>
          </a:xfrm>
          <a:prstGeom prst="chord">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52" name="Title 2"/>
          <p:cNvSpPr txBox="1">
            <a:spLocks/>
          </p:cNvSpPr>
          <p:nvPr/>
        </p:nvSpPr>
        <p:spPr>
          <a:xfrm>
            <a:off x="210110" y="1"/>
            <a:ext cx="8585768" cy="676480"/>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Shoot away from light source</a:t>
            </a:r>
            <a:endParaRPr lang="en-US" sz="4000" dirty="0">
              <a:latin typeface="Arial"/>
              <a:cs typeface="Arial"/>
            </a:endParaRPr>
          </a:p>
        </p:txBody>
      </p:sp>
      <p:sp>
        <p:nvSpPr>
          <p:cNvPr id="53" name="Oval 52"/>
          <p:cNvSpPr/>
          <p:nvPr/>
        </p:nvSpPr>
        <p:spPr>
          <a:xfrm rot="4500000">
            <a:off x="1506606" y="1307367"/>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4538489">
            <a:off x="3681708" y="807052"/>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Rounded Rectangle 58"/>
          <p:cNvSpPr/>
          <p:nvPr/>
        </p:nvSpPr>
        <p:spPr>
          <a:xfrm rot="10800000">
            <a:off x="4917391"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apezoid 59"/>
          <p:cNvSpPr/>
          <p:nvPr/>
        </p:nvSpPr>
        <p:spPr>
          <a:xfrm rot="16200000">
            <a:off x="5525099"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p:cNvSpPr/>
          <p:nvPr/>
        </p:nvSpPr>
        <p:spPr>
          <a:xfrm rot="5400000">
            <a:off x="5481163" y="2358654"/>
            <a:ext cx="138573" cy="406400"/>
          </a:xfrm>
          <a:prstGeom prst="ellipse">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6069013"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apezoid 67"/>
          <p:cNvSpPr/>
          <p:nvPr/>
        </p:nvSpPr>
        <p:spPr>
          <a:xfrm>
            <a:off x="6709470" y="3798452"/>
            <a:ext cx="898524" cy="544320"/>
          </a:xfrm>
          <a:prstGeom prst="trapezoid">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6967268"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6807688"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Isosceles Triangle 70"/>
          <p:cNvSpPr/>
          <p:nvPr/>
        </p:nvSpPr>
        <p:spPr>
          <a:xfrm rot="4538489">
            <a:off x="8032984" y="807051"/>
            <a:ext cx="752881" cy="691549"/>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4969047" y="302798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3" name="TextBox 72"/>
          <p:cNvSpPr txBox="1"/>
          <p:nvPr/>
        </p:nvSpPr>
        <p:spPr>
          <a:xfrm>
            <a:off x="3122549"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5" name="Rectangle 74"/>
          <p:cNvSpPr/>
          <p:nvPr/>
        </p:nvSpPr>
        <p:spPr>
          <a:xfrm flipH="1">
            <a:off x="5226907" y="2155653"/>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1699485" y="2726062"/>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7029137" y="2746277"/>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Oval 77"/>
          <p:cNvSpPr/>
          <p:nvPr/>
        </p:nvSpPr>
        <p:spPr>
          <a:xfrm rot="20658454">
            <a:off x="3596540" y="878777"/>
            <a:ext cx="224731" cy="707270"/>
          </a:xfrm>
          <a:prstGeom prst="ellipse">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79" name="Oval 78"/>
          <p:cNvSpPr/>
          <p:nvPr/>
        </p:nvSpPr>
        <p:spPr>
          <a:xfrm rot="20658454">
            <a:off x="7939175" y="878777"/>
            <a:ext cx="224731" cy="707270"/>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0" name="Chord 79"/>
          <p:cNvSpPr/>
          <p:nvPr/>
        </p:nvSpPr>
        <p:spPr>
          <a:xfrm rot="17556289">
            <a:off x="6748201" y="2805394"/>
            <a:ext cx="820569" cy="731405"/>
          </a:xfrm>
          <a:prstGeom prst="chord">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81" name="Oval 80"/>
          <p:cNvSpPr/>
          <p:nvPr/>
        </p:nvSpPr>
        <p:spPr>
          <a:xfrm>
            <a:off x="6871528" y="3232957"/>
            <a:ext cx="562560" cy="562560"/>
          </a:xfrm>
          <a:prstGeom prst="ellipse">
            <a:avLst/>
          </a:prstGeom>
          <a:solidFill>
            <a:srgbClr val="00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p:cNvSpPr/>
          <p:nvPr/>
        </p:nvSpPr>
        <p:spPr>
          <a:xfrm flipH="1">
            <a:off x="4126611" y="133398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3" name="Rectangle 82"/>
          <p:cNvSpPr/>
          <p:nvPr/>
        </p:nvSpPr>
        <p:spPr>
          <a:xfrm flipH="1">
            <a:off x="8495165" y="130643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4" name="Striped Right Arrow 83"/>
          <p:cNvSpPr/>
          <p:nvPr/>
        </p:nvSpPr>
        <p:spPr>
          <a:xfrm rot="9623005">
            <a:off x="7457195" y="1228857"/>
            <a:ext cx="369552" cy="18879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9623005">
            <a:off x="2882266" y="1288311"/>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Striped Right Arrow 85"/>
          <p:cNvSpPr/>
          <p:nvPr/>
        </p:nvSpPr>
        <p:spPr>
          <a:xfrm rot="7410009">
            <a:off x="6358648" y="3506804"/>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Striped Right Arrow 86"/>
          <p:cNvSpPr/>
          <p:nvPr/>
        </p:nvSpPr>
        <p:spPr>
          <a:xfrm rot="3259284">
            <a:off x="7605271" y="3453556"/>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Striped Right Arrow 87"/>
          <p:cNvSpPr/>
          <p:nvPr/>
        </p:nvSpPr>
        <p:spPr>
          <a:xfrm rot="348602">
            <a:off x="7802266" y="2949515"/>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Striped Right Arrow 88"/>
          <p:cNvSpPr/>
          <p:nvPr/>
        </p:nvSpPr>
        <p:spPr>
          <a:xfrm rot="9998746">
            <a:off x="6169893" y="3037069"/>
            <a:ext cx="357663" cy="57742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0706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3" name="Oval 52"/>
          <p:cNvSpPr/>
          <p:nvPr/>
        </p:nvSpPr>
        <p:spPr>
          <a:xfrm rot="1596442">
            <a:off x="1548680" y="1290792"/>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1077423">
            <a:off x="2112836" y="356620"/>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4954237"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a:effectLst>
            <a:outerShdw blurRad="40000" dist="23000" dir="588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5899324"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5739744"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Isosceles Triangle 70"/>
          <p:cNvSpPr/>
          <p:nvPr/>
        </p:nvSpPr>
        <p:spPr>
          <a:xfrm rot="4538489">
            <a:off x="8032984" y="807051"/>
            <a:ext cx="752881" cy="691549"/>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3122549" y="309026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6018800" y="2741700"/>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1681259" y="2751651"/>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Oval 78"/>
          <p:cNvSpPr/>
          <p:nvPr/>
        </p:nvSpPr>
        <p:spPr>
          <a:xfrm rot="20658454">
            <a:off x="7939175" y="878777"/>
            <a:ext cx="224731" cy="707270"/>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3" name="Rectangle 82"/>
          <p:cNvSpPr/>
          <p:nvPr/>
        </p:nvSpPr>
        <p:spPr>
          <a:xfrm flipH="1">
            <a:off x="8495165" y="1306431"/>
            <a:ext cx="45719" cy="151113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84" name="Striped Right Arrow 83"/>
          <p:cNvSpPr/>
          <p:nvPr/>
        </p:nvSpPr>
        <p:spPr>
          <a:xfrm rot="9623005">
            <a:off x="7457195" y="1228857"/>
            <a:ext cx="369552" cy="188795"/>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7125303">
            <a:off x="1963397" y="1225064"/>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4932299"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apezoid 46"/>
          <p:cNvSpPr/>
          <p:nvPr/>
        </p:nvSpPr>
        <p:spPr>
          <a:xfrm>
            <a:off x="5694614"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Smiley Face 47"/>
          <p:cNvSpPr/>
          <p:nvPr/>
        </p:nvSpPr>
        <p:spPr>
          <a:xfrm>
            <a:off x="5862596"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extBox 89"/>
          <p:cNvSpPr txBox="1"/>
          <p:nvPr/>
        </p:nvSpPr>
        <p:spPr>
          <a:xfrm>
            <a:off x="7273647"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52" name="Title 2"/>
          <p:cNvSpPr txBox="1">
            <a:spLocks/>
          </p:cNvSpPr>
          <p:nvPr/>
        </p:nvSpPr>
        <p:spPr>
          <a:xfrm>
            <a:off x="210110" y="1"/>
            <a:ext cx="8585768" cy="67648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Light from above causes shadows</a:t>
            </a:r>
            <a:endParaRPr lang="en-US" sz="4000" dirty="0">
              <a:latin typeface="Arial"/>
              <a:cs typeface="Arial"/>
            </a:endParaRPr>
          </a:p>
        </p:txBody>
      </p:sp>
      <p:sp>
        <p:nvSpPr>
          <p:cNvPr id="2" name="Chord 1"/>
          <p:cNvSpPr/>
          <p:nvPr/>
        </p:nvSpPr>
        <p:spPr>
          <a:xfrm rot="6119127">
            <a:off x="1726485" y="3397336"/>
            <a:ext cx="307276" cy="224367"/>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hord 90"/>
          <p:cNvSpPr/>
          <p:nvPr/>
        </p:nvSpPr>
        <p:spPr>
          <a:xfrm rot="4698936" flipV="1">
            <a:off x="1965569" y="3401328"/>
            <a:ext cx="307276" cy="218414"/>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hord 2"/>
          <p:cNvSpPr/>
          <p:nvPr/>
        </p:nvSpPr>
        <p:spPr>
          <a:xfrm rot="6714383">
            <a:off x="1850363" y="3548417"/>
            <a:ext cx="261570" cy="26937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Chord 91"/>
          <p:cNvSpPr/>
          <p:nvPr/>
        </p:nvSpPr>
        <p:spPr>
          <a:xfrm rot="17536124">
            <a:off x="1713658" y="3649244"/>
            <a:ext cx="534980" cy="52363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6828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p:cNvSpPr/>
          <p:nvPr/>
        </p:nvSpPr>
        <p:spPr>
          <a:xfrm rot="1054787">
            <a:off x="7076846" y="949024"/>
            <a:ext cx="573559" cy="1792334"/>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sp>
        <p:nvSpPr>
          <p:cNvPr id="53" name="Oval 52"/>
          <p:cNvSpPr/>
          <p:nvPr/>
        </p:nvSpPr>
        <p:spPr>
          <a:xfrm rot="1596442">
            <a:off x="1548680" y="1290792"/>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apezoid 53"/>
          <p:cNvSpPr/>
          <p:nvPr/>
        </p:nvSpPr>
        <p:spPr>
          <a:xfrm>
            <a:off x="1382607" y="171656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Isosceles Triangle 54"/>
          <p:cNvSpPr/>
          <p:nvPr/>
        </p:nvSpPr>
        <p:spPr>
          <a:xfrm rot="1077423">
            <a:off x="2112836" y="356620"/>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55"/>
          <p:cNvSpPr/>
          <p:nvPr/>
        </p:nvSpPr>
        <p:spPr>
          <a:xfrm>
            <a:off x="3244956" y="1764890"/>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apezoid 56"/>
          <p:cNvSpPr/>
          <p:nvPr/>
        </p:nvSpPr>
        <p:spPr>
          <a:xfrm rot="5400000">
            <a:off x="2905077" y="1831411"/>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apezoid 57"/>
          <p:cNvSpPr/>
          <p:nvPr/>
        </p:nvSpPr>
        <p:spPr>
          <a:xfrm rot="16200000">
            <a:off x="602963" y="2093157"/>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apezoid 61"/>
          <p:cNvSpPr/>
          <p:nvPr/>
        </p:nvSpPr>
        <p:spPr>
          <a:xfrm rot="16200000">
            <a:off x="4954237" y="2083138"/>
            <a:ext cx="317542" cy="948267"/>
          </a:xfrm>
          <a:prstGeom prst="trapezoid">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287599"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p:cNvSpPr/>
          <p:nvPr/>
        </p:nvSpPr>
        <p:spPr>
          <a:xfrm>
            <a:off x="781201"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apezoid 64"/>
          <p:cNvSpPr/>
          <p:nvPr/>
        </p:nvSpPr>
        <p:spPr>
          <a:xfrm>
            <a:off x="1543516"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Smiley Face 65"/>
          <p:cNvSpPr/>
          <p:nvPr/>
        </p:nvSpPr>
        <p:spPr>
          <a:xfrm>
            <a:off x="1711498" y="3243022"/>
            <a:ext cx="562560" cy="562560"/>
          </a:xfrm>
          <a:prstGeom prst="smileyFace">
            <a:avLst/>
          </a:prstGeom>
          <a:solidFill>
            <a:srgbClr val="FFFFFF"/>
          </a:solidFill>
          <a:effectLst>
            <a:outerShdw blurRad="40000" dist="23000" dir="588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4638874" y="702397"/>
            <a:ext cx="4198875" cy="3844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rot="4500000">
            <a:off x="5899324" y="1264494"/>
            <a:ext cx="406400" cy="406400"/>
          </a:xfrm>
          <a:prstGeom prst="ellipse">
            <a:avLst/>
          </a:prstGeom>
          <a:gradFill>
            <a:gsLst>
              <a:gs pos="0">
                <a:schemeClr val="tx1"/>
              </a:gs>
              <a:gs pos="100000">
                <a:schemeClr val="accent1">
                  <a:lumMod val="40000"/>
                  <a:lumOff val="60000"/>
                </a:schemeClr>
              </a:gs>
              <a:gs pos="42000">
                <a:schemeClr val="accent1">
                  <a:tint val="100000"/>
                  <a:shade val="100000"/>
                  <a:satMod val="13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apezoid 69"/>
          <p:cNvSpPr/>
          <p:nvPr/>
        </p:nvSpPr>
        <p:spPr>
          <a:xfrm>
            <a:off x="5739744" y="1670894"/>
            <a:ext cx="736600" cy="948267"/>
          </a:xfrm>
          <a:prstGeom prst="trapezoid">
            <a:avLst/>
          </a:prstGeom>
          <a:gradFill>
            <a:gsLst>
              <a:gs pos="0">
                <a:schemeClr val="tx1"/>
              </a:gs>
              <a:gs pos="26000">
                <a:schemeClr val="tx2">
                  <a:lumMod val="75000"/>
                </a:schemeClr>
              </a:gs>
              <a:gs pos="99000">
                <a:schemeClr val="accent1">
                  <a:lumMod val="20000"/>
                  <a:lumOff val="80000"/>
                  <a:alpha val="70000"/>
                </a:schemeClr>
              </a:gs>
            </a:gsLst>
            <a:lin ang="2112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extBox 71"/>
          <p:cNvSpPr txBox="1"/>
          <p:nvPr/>
        </p:nvSpPr>
        <p:spPr>
          <a:xfrm>
            <a:off x="3122549" y="3090264"/>
            <a:ext cx="1007908" cy="1200329"/>
          </a:xfrm>
          <a:prstGeom prst="rect">
            <a:avLst/>
          </a:prstGeom>
          <a:noFill/>
        </p:spPr>
        <p:txBody>
          <a:bodyPr wrap="none" rtlCol="0">
            <a:spAutoFit/>
          </a:bodyPr>
          <a:lstStyle/>
          <a:p>
            <a:r>
              <a:rPr lang="en-US" sz="7200" dirty="0">
                <a:solidFill>
                  <a:srgbClr val="FF0000"/>
                </a:solidFill>
                <a:latin typeface="Wingdings 2" charset="2"/>
                <a:cs typeface="Wingdings 2" charset="2"/>
              </a:rPr>
              <a:t>T</a:t>
            </a:r>
          </a:p>
        </p:txBody>
      </p:sp>
      <p:sp>
        <p:nvSpPr>
          <p:cNvPr id="74" name="Rectangle 73"/>
          <p:cNvSpPr/>
          <p:nvPr/>
        </p:nvSpPr>
        <p:spPr>
          <a:xfrm flipH="1">
            <a:off x="3527542" y="2171291"/>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76" name="Down Arrow 75"/>
          <p:cNvSpPr/>
          <p:nvPr/>
        </p:nvSpPr>
        <p:spPr>
          <a:xfrm>
            <a:off x="6018800" y="2741700"/>
            <a:ext cx="259190" cy="206834"/>
          </a:xfrm>
          <a:prstGeom prst="down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Down Arrow 76"/>
          <p:cNvSpPr/>
          <p:nvPr/>
        </p:nvSpPr>
        <p:spPr>
          <a:xfrm>
            <a:off x="1681259" y="2751651"/>
            <a:ext cx="259190" cy="20683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Striped Right Arrow 84"/>
          <p:cNvSpPr/>
          <p:nvPr/>
        </p:nvSpPr>
        <p:spPr>
          <a:xfrm rot="7125303">
            <a:off x="1963397" y="1225064"/>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4932299" y="3013637"/>
            <a:ext cx="2341348" cy="1339200"/>
          </a:xfrm>
          <a:prstGeom prst="rect">
            <a:avLst/>
          </a:prstGeom>
          <a:solidFill>
            <a:schemeClr val="tx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apezoid 46"/>
          <p:cNvSpPr/>
          <p:nvPr/>
        </p:nvSpPr>
        <p:spPr>
          <a:xfrm>
            <a:off x="5694614" y="3805582"/>
            <a:ext cx="898524" cy="544320"/>
          </a:xfrm>
          <a:prstGeom prst="trapezoid">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Smiley Face 47"/>
          <p:cNvSpPr/>
          <p:nvPr/>
        </p:nvSpPr>
        <p:spPr>
          <a:xfrm>
            <a:off x="5862596" y="3243022"/>
            <a:ext cx="562560" cy="562560"/>
          </a:xfrm>
          <a:prstGeom prst="smileyFace">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extBox 89"/>
          <p:cNvSpPr txBox="1"/>
          <p:nvPr/>
        </p:nvSpPr>
        <p:spPr>
          <a:xfrm>
            <a:off x="7273647" y="3014268"/>
            <a:ext cx="1007908" cy="1200329"/>
          </a:xfrm>
          <a:prstGeom prst="rect">
            <a:avLst/>
          </a:prstGeom>
          <a:noFill/>
        </p:spPr>
        <p:txBody>
          <a:bodyPr wrap="none" rtlCol="0">
            <a:spAutoFit/>
          </a:bodyPr>
          <a:lstStyle/>
          <a:p>
            <a:r>
              <a:rPr lang="en-US" sz="7200" dirty="0">
                <a:solidFill>
                  <a:srgbClr val="008000"/>
                </a:solidFill>
                <a:latin typeface="Wingdings 2" charset="2"/>
                <a:cs typeface="Wingdings 2" charset="2"/>
              </a:rPr>
              <a:t>R</a:t>
            </a:r>
          </a:p>
        </p:txBody>
      </p:sp>
      <p:sp>
        <p:nvSpPr>
          <p:cNvPr id="2" name="Chord 1"/>
          <p:cNvSpPr/>
          <p:nvPr/>
        </p:nvSpPr>
        <p:spPr>
          <a:xfrm rot="6119127">
            <a:off x="1726485" y="3397336"/>
            <a:ext cx="307276" cy="224367"/>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hord 90"/>
          <p:cNvSpPr/>
          <p:nvPr/>
        </p:nvSpPr>
        <p:spPr>
          <a:xfrm rot="4698936" flipV="1">
            <a:off x="1965569" y="3401328"/>
            <a:ext cx="307276" cy="218414"/>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hord 2"/>
          <p:cNvSpPr/>
          <p:nvPr/>
        </p:nvSpPr>
        <p:spPr>
          <a:xfrm rot="6714383">
            <a:off x="1850363" y="3548417"/>
            <a:ext cx="261570" cy="26937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Chord 91"/>
          <p:cNvSpPr/>
          <p:nvPr/>
        </p:nvSpPr>
        <p:spPr>
          <a:xfrm rot="17536124">
            <a:off x="1713658" y="3649244"/>
            <a:ext cx="534980" cy="523639"/>
          </a:xfrm>
          <a:prstGeom prst="chord">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Isosceles Triangle 36"/>
          <p:cNvSpPr/>
          <p:nvPr/>
        </p:nvSpPr>
        <p:spPr>
          <a:xfrm rot="19528429">
            <a:off x="6481069" y="356621"/>
            <a:ext cx="752881" cy="691549"/>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Striped Right Arrow 37"/>
          <p:cNvSpPr/>
          <p:nvPr/>
        </p:nvSpPr>
        <p:spPr>
          <a:xfrm rot="3310227">
            <a:off x="6950651" y="1091710"/>
            <a:ext cx="603770" cy="217834"/>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itle 2"/>
          <p:cNvSpPr txBox="1">
            <a:spLocks/>
          </p:cNvSpPr>
          <p:nvPr/>
        </p:nvSpPr>
        <p:spPr>
          <a:xfrm>
            <a:off x="210110" y="1"/>
            <a:ext cx="8585768" cy="67648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dirty="0" smtClean="0">
                <a:latin typeface="Arial"/>
                <a:cs typeface="Arial"/>
              </a:rPr>
              <a:t>‘Bouncing’ the available light</a:t>
            </a:r>
            <a:endParaRPr lang="en-US" sz="4000" dirty="0">
              <a:latin typeface="Arial"/>
              <a:cs typeface="Arial"/>
            </a:endParaRPr>
          </a:p>
        </p:txBody>
      </p:sp>
      <p:sp>
        <p:nvSpPr>
          <p:cNvPr id="39" name="Rounded Rectangle 38"/>
          <p:cNvSpPr/>
          <p:nvPr/>
        </p:nvSpPr>
        <p:spPr>
          <a:xfrm>
            <a:off x="8092895" y="1632168"/>
            <a:ext cx="656614" cy="406400"/>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rapezoid 40"/>
          <p:cNvSpPr/>
          <p:nvPr/>
        </p:nvSpPr>
        <p:spPr>
          <a:xfrm rot="5400000">
            <a:off x="7753016" y="1698689"/>
            <a:ext cx="388785" cy="290973"/>
          </a:xfrm>
          <a:prstGeom prst="trapezoid">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p:cNvSpPr/>
          <p:nvPr/>
        </p:nvSpPr>
        <p:spPr>
          <a:xfrm flipH="1">
            <a:off x="8375481" y="2038569"/>
            <a:ext cx="45719" cy="67382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43" name="Striped Right Arrow 42"/>
          <p:cNvSpPr/>
          <p:nvPr/>
        </p:nvSpPr>
        <p:spPr>
          <a:xfrm rot="10622604">
            <a:off x="6469889" y="1532408"/>
            <a:ext cx="959097" cy="225512"/>
          </a:xfrm>
          <a:prstGeom prst="striped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961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rtsquad-Red-Below.png"/>
          <p:cNvPicPr>
            <a:picLocks noChangeAspect="1"/>
          </p:cNvPicPr>
          <p:nvPr/>
        </p:nvPicPr>
        <p:blipFill rotWithShape="1">
          <a:blip r:embed="rId3">
            <a:extLst>
              <a:ext uri="{28A0092B-C50C-407E-A947-70E740481C1C}">
                <a14:useLocalDpi xmlns:a14="http://schemas.microsoft.com/office/drawing/2010/main" val="0"/>
              </a:ext>
            </a:extLst>
          </a:blip>
          <a:srcRect b="32788"/>
          <a:stretch/>
        </p:blipFill>
        <p:spPr>
          <a:xfrm>
            <a:off x="0" y="3127765"/>
            <a:ext cx="9144000" cy="3730235"/>
          </a:xfrm>
          <a:prstGeom prst="rect">
            <a:avLst/>
          </a:prstGeom>
        </p:spPr>
      </p:pic>
      <p:pic>
        <p:nvPicPr>
          <p:cNvPr id="46" name="Picture 45" descr="Artsquad-Wa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25423"/>
            <a:ext cx="9144000" cy="3643896"/>
          </a:xfrm>
          <a:prstGeom prst="rect">
            <a:avLst/>
          </a:prstGeom>
        </p:spPr>
      </p:pic>
      <p:pic>
        <p:nvPicPr>
          <p:cNvPr id="49" name="Picture 48" descr="Artsquad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3000" y="4759734"/>
            <a:ext cx="2594990" cy="897421"/>
          </a:xfrm>
          <a:prstGeom prst="rect">
            <a:avLst/>
          </a:prstGeom>
        </p:spPr>
      </p:pic>
      <p:pic>
        <p:nvPicPr>
          <p:cNvPr id="3" name="Picture 2" descr="ErasmusPlus_EPS Format.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333" y="541867"/>
            <a:ext cx="4289778" cy="1228250"/>
          </a:xfrm>
          <a:prstGeom prst="rect">
            <a:avLst/>
          </a:prstGeom>
        </p:spPr>
      </p:pic>
      <p:sp>
        <p:nvSpPr>
          <p:cNvPr id="4" name="TextBox 3"/>
          <p:cNvSpPr txBox="1"/>
          <p:nvPr/>
        </p:nvSpPr>
        <p:spPr>
          <a:xfrm>
            <a:off x="667119" y="1789816"/>
            <a:ext cx="6265207" cy="923330"/>
          </a:xfrm>
          <a:prstGeom prst="rect">
            <a:avLst/>
          </a:prstGeom>
          <a:noFill/>
        </p:spPr>
        <p:txBody>
          <a:bodyPr wrap="none" rtlCol="0">
            <a:spAutoFit/>
          </a:bodyPr>
          <a:lstStyle/>
          <a:p>
            <a:r>
              <a:rPr lang="en-GB" baseline="30000" dirty="0"/>
              <a:t>This project has been funded with support from the European Commission. </a:t>
            </a:r>
            <a:endParaRPr lang="en-GB" baseline="30000" dirty="0" smtClean="0"/>
          </a:p>
          <a:p>
            <a:r>
              <a:rPr lang="en-GB" baseline="30000" dirty="0" smtClean="0"/>
              <a:t>This </a:t>
            </a:r>
            <a:r>
              <a:rPr lang="en-GB" baseline="30000" dirty="0"/>
              <a:t>publication and all its contents reflects the views only of the author, and the Commission </a:t>
            </a:r>
            <a:endParaRPr lang="en-GB" baseline="30000" dirty="0" smtClean="0"/>
          </a:p>
          <a:p>
            <a:r>
              <a:rPr lang="en-GB" baseline="30000" dirty="0" smtClean="0"/>
              <a:t>cannot </a:t>
            </a:r>
            <a:r>
              <a:rPr lang="en-GB" baseline="30000" dirty="0"/>
              <a:t>be held responsible for any use which may be made of the information contained therein.</a:t>
            </a:r>
          </a:p>
          <a:p>
            <a:endParaRPr lang="en-US" dirty="0"/>
          </a:p>
        </p:txBody>
      </p:sp>
    </p:spTree>
    <p:extLst>
      <p:ext uri="{BB962C8B-B14F-4D97-AF65-F5344CB8AC3E}">
        <p14:creationId xmlns:p14="http://schemas.microsoft.com/office/powerpoint/2010/main" val="9007523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1554</TotalTime>
  <Words>625</Words>
  <Application>Microsoft Macintosh PowerPoint</Application>
  <PresentationFormat>On-screen Show (4:3)</PresentationFormat>
  <Paragraphs>62</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ANNEX 1  Basic Photography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Timesnap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Overview</dc:title>
  <dc:creator>Declan Cassidy</dc:creator>
  <cp:lastModifiedBy>Declan Cassidy</cp:lastModifiedBy>
  <cp:revision>79</cp:revision>
  <dcterms:created xsi:type="dcterms:W3CDTF">2017-02-19T09:17:41Z</dcterms:created>
  <dcterms:modified xsi:type="dcterms:W3CDTF">2017-11-28T14:31:54Z</dcterms:modified>
</cp:coreProperties>
</file>