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64" r:id="rId2"/>
    <p:sldId id="272" r:id="rId3"/>
    <p:sldId id="273" r:id="rId4"/>
    <p:sldId id="274" r:id="rId5"/>
    <p:sldId id="276" r:id="rId6"/>
    <p:sldId id="277" r:id="rId7"/>
    <p:sldId id="278" r:id="rId8"/>
    <p:sldId id="275"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92B3"/>
    <a:srgbClr val="282E92"/>
    <a:srgbClr val="25FF07"/>
    <a:srgbClr val="FC00E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5" autoAdjust="0"/>
    <p:restoredTop sz="94584" autoAdjust="0"/>
  </p:normalViewPr>
  <p:slideViewPr>
    <p:cSldViewPr snapToGrid="0" snapToObjects="1">
      <p:cViewPr>
        <p:scale>
          <a:sx n="100" d="100"/>
          <a:sy n="100" d="100"/>
        </p:scale>
        <p:origin x="-426" y="13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7586C2-7432-3C40-B172-941F2EBCFB7C}" type="datetimeFigureOut">
              <a:rPr lang="en-US" smtClean="0"/>
              <a:t>9/18/2018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E37216F-71CA-D04E-B2ED-56AF401668AE}" type="slidenum">
              <a:rPr lang="en-US" smtClean="0"/>
              <a:t>‹#›</a:t>
            </a:fld>
            <a:endParaRPr lang="en-US"/>
          </a:p>
        </p:txBody>
      </p:sp>
    </p:spTree>
    <p:extLst>
      <p:ext uri="{BB962C8B-B14F-4D97-AF65-F5344CB8AC3E}">
        <p14:creationId xmlns:p14="http://schemas.microsoft.com/office/powerpoint/2010/main" val="415759402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smtClean="0"/>
              <a:t>Ο κανόνας των τριών είναι ένας</a:t>
            </a:r>
            <a:r>
              <a:rPr lang="el-GR" baseline="0" dirty="0" smtClean="0"/>
              <a:t> τρόπος για να μοιραστεί μια εικόνα ώστε τα κύρια στοιχεία μέσα στην εικόνα να παρουσιάζονται με τον μεγαλύτερο δυνατό αντίκτυπο. Η εικόνα μοιράζεται ίσα σε εννέα κουτιά, τοποθετώντας δύο κάθετες και δύο οριζόντιες γραμμές. Πολλές ψηφιακές φωτογραφικές έχουν αυτό το πρότυπο ως επιλογή στην οθόνη για να βοηθήσουν στη χρήση του κανόνα των τριών για να φτιάχνουμε φωτογραφίες. Τα πιο δυνατά κομμάτια του πλαισίου της εικόνας είναι τα τέσσερα σημεία όπου οι γραμμές εφάπτονται. Ύστερα, οι θέσεις πάνω στις ίδιες τις γραμμές έχουν τη μεγαλύτερη σημασία. Για παράδειγμα, σύμφωνα με τον κανόνα των τριών, σε μια φωτογραφία τοπίου ο ορίζοντας πρέπει να βρίσκεται πάνω στην ψηλότερη ή τη χαμηλότερη γραμμή. Ένα άτομο που στέκεται όρθιο πρέπει να βρίσκεται πάνω σε μία από τις κάθετες γραμμές. Εάν αυτός ή αυτή κοιτάζει από αριστερά στα δεξιά, η αριστερή κάθετος πρέπει να χρησιμοποιηθεί και εάν από δεξιά στα αριστερά, πρέπει να χρησιμοποιηθεί η δεξιά γραμμή.</a:t>
            </a:r>
          </a:p>
        </p:txBody>
      </p:sp>
      <p:sp>
        <p:nvSpPr>
          <p:cNvPr id="4" name="Slide Number Placeholder 3"/>
          <p:cNvSpPr>
            <a:spLocks noGrp="1"/>
          </p:cNvSpPr>
          <p:nvPr>
            <p:ph type="sldNum" sz="quarter" idx="10"/>
          </p:nvPr>
        </p:nvSpPr>
        <p:spPr/>
        <p:txBody>
          <a:bodyPr/>
          <a:lstStyle/>
          <a:p>
            <a:fld id="{CE37216F-71CA-D04E-B2ED-56AF401668AE}" type="slidenum">
              <a:rPr lang="en-US" smtClean="0"/>
              <a:t>2</a:t>
            </a:fld>
            <a:endParaRPr lang="en-US"/>
          </a:p>
        </p:txBody>
      </p:sp>
    </p:spTree>
    <p:extLst>
      <p:ext uri="{BB962C8B-B14F-4D97-AF65-F5344CB8AC3E}">
        <p14:creationId xmlns:p14="http://schemas.microsoft.com/office/powerpoint/2010/main" val="126991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l-GR" baseline="0" dirty="0" smtClean="0"/>
              <a:t>Οι πλείστοι ερασιτέχνες φωτογράφοι νοιώθουν ότι πρέπει να τοποθετήσουν το αντικείμενο στο κέντρο της φωτογραφίας. Σημειώστε ότι στο αριστερό παράδειγμα, επειδή το αντικείμενο είναι στο κέντρο της φωτογραφίας, υπάρχει μια ανισορροπία που οδηγεί στο νεκρό χώρο όπου έχει τοποθετηθεί το ερωτηματικό στα δεξιά του πλαισίου.</a:t>
            </a:r>
          </a:p>
          <a:p>
            <a:endParaRPr lang="en-US" dirty="0" smtClean="0"/>
          </a:p>
          <a:p>
            <a:r>
              <a:rPr lang="el-GR" dirty="0" smtClean="0"/>
              <a:t>Αντίθετα, στο δεξιό παράδειγμα</a:t>
            </a:r>
            <a:r>
              <a:rPr lang="el-GR" baseline="0" dirty="0" smtClean="0"/>
              <a:t> πιο πάνω, σημειώστε τα ακόλουθα:</a:t>
            </a:r>
          </a:p>
          <a:p>
            <a:pPr marL="171450" indent="-171450">
              <a:buFont typeface="Arial" panose="020B0604020202020204" pitchFamily="34" charset="0"/>
              <a:buChar char="•"/>
            </a:pPr>
            <a:r>
              <a:rPr lang="el-GR" dirty="0" smtClean="0"/>
              <a:t>Το πλησιέστερο μάτι του</a:t>
            </a:r>
            <a:r>
              <a:rPr lang="el-GR" baseline="0" dirty="0" smtClean="0"/>
              <a:t> αντικειμένου βρίσκεται στην ένωση μιας κάθετης και μιας οριζόντιας γραμμής πλαισίου.</a:t>
            </a:r>
          </a:p>
          <a:p>
            <a:pPr marL="171450" indent="-171450">
              <a:buFont typeface="Arial" panose="020B0604020202020204" pitchFamily="34" charset="0"/>
              <a:buChar char="•"/>
            </a:pPr>
            <a:r>
              <a:rPr lang="el-GR" baseline="0" dirty="0" smtClean="0"/>
              <a:t>Το αντικείμενο κοιτάζει από δεξιά στα αριστερά οπότε στέκεται γύρω στη δεξιά πλευρά της κάθετης γραμμής πλαισίου.</a:t>
            </a:r>
          </a:p>
          <a:p>
            <a:pPr marL="171450" indent="-171450">
              <a:buFont typeface="Arial" panose="020B0604020202020204" pitchFamily="34" charset="0"/>
              <a:buChar char="•"/>
            </a:pPr>
            <a:r>
              <a:rPr lang="el-GR" baseline="0" dirty="0" smtClean="0"/>
              <a:t>Ο ορίζοντας βρίσκεται πάνω στην ψηλότερη οριζόντια γραμμή.</a:t>
            </a:r>
          </a:p>
        </p:txBody>
      </p:sp>
      <p:sp>
        <p:nvSpPr>
          <p:cNvPr id="4" name="Slide Number Placeholder 3"/>
          <p:cNvSpPr>
            <a:spLocks noGrp="1"/>
          </p:cNvSpPr>
          <p:nvPr>
            <p:ph type="sldNum" sz="quarter" idx="10"/>
          </p:nvPr>
        </p:nvSpPr>
        <p:spPr/>
        <p:txBody>
          <a:bodyPr/>
          <a:lstStyle/>
          <a:p>
            <a:fld id="{CE37216F-71CA-D04E-B2ED-56AF401668AE}" type="slidenum">
              <a:rPr lang="en-US" smtClean="0"/>
              <a:t>3</a:t>
            </a:fld>
            <a:endParaRPr lang="en-US"/>
          </a:p>
        </p:txBody>
      </p:sp>
    </p:spTree>
    <p:extLst>
      <p:ext uri="{BB962C8B-B14F-4D97-AF65-F5344CB8AC3E}">
        <p14:creationId xmlns:p14="http://schemas.microsoft.com/office/powerpoint/2010/main" val="3856104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smtClean="0"/>
              <a:t>Σημειώστε</a:t>
            </a:r>
            <a:r>
              <a:rPr lang="el-GR" baseline="0" dirty="0" smtClean="0"/>
              <a:t> ότι στο αριστερό παράδειγμα ο άνθρωπος στη σανίδα είναι τοποθετημένος στη μέση. Επειδή όμως κοιτάζει από αριστερά στα δεξιά, υπάρχει ένας «νεκρός» χώρος όπως υποδεικνύει το ερωτηματικό στα αριστερά του πλαισίου.</a:t>
            </a:r>
            <a:endParaRPr lang="el-GR" dirty="0" smtClean="0"/>
          </a:p>
          <a:p>
            <a:endParaRPr lang="el-GR" baseline="0" dirty="0" smtClean="0"/>
          </a:p>
          <a:p>
            <a:r>
              <a:rPr lang="el-GR" baseline="0" dirty="0" smtClean="0"/>
              <a:t>Αντίθετα, στο δεξιό παράδειγμα, σημειώστε τα ακόλουθα: </a:t>
            </a:r>
          </a:p>
          <a:p>
            <a:pPr marL="171450" indent="-171450">
              <a:buFont typeface="Arial" panose="020B0604020202020204" pitchFamily="34" charset="0"/>
              <a:buChar char="•"/>
            </a:pPr>
            <a:r>
              <a:rPr lang="el-GR" baseline="0" dirty="0" smtClean="0"/>
              <a:t>Ο άνθρωπος, επειδή κοιτάζει από αριστερά στα δεξιά, τοποθετείται κάπου στα αριστερά.</a:t>
            </a:r>
          </a:p>
          <a:p>
            <a:pPr marL="171450" indent="-171450">
              <a:buFont typeface="Arial" panose="020B0604020202020204" pitchFamily="34" charset="0"/>
              <a:buChar char="•"/>
            </a:pPr>
            <a:r>
              <a:rPr lang="el-GR" baseline="0" dirty="0" smtClean="0"/>
              <a:t>Το μπροστινό πόδι του ανθρώπου στην σανίδα βρίσκεται πάνω στην ένωση μιας οριζόντιας και κάθετης γραμμής πλαισίου.</a:t>
            </a:r>
          </a:p>
          <a:p>
            <a:pPr marL="171450" indent="-171450">
              <a:buFont typeface="Arial" panose="020B0604020202020204" pitchFamily="34" charset="0"/>
              <a:buChar char="•"/>
            </a:pPr>
            <a:r>
              <a:rPr lang="el-GR" baseline="0" dirty="0" smtClean="0"/>
              <a:t>Ο ορίζοντας βρίσκεται πάνω στην χαμηλότερη οριζόντια γραμμή πλαισίου.</a:t>
            </a:r>
          </a:p>
          <a:p>
            <a:pPr marL="171450" indent="-171450">
              <a:buFont typeface="Arial" panose="020B0604020202020204" pitchFamily="34" charset="0"/>
              <a:buChar char="•"/>
            </a:pPr>
            <a:r>
              <a:rPr lang="el-GR" baseline="0" dirty="0" smtClean="0"/>
              <a:t>Η κορυφή των συννέφων βρίσκεται πάνω στην ψηλότερη οριζόντια γραμμή.</a:t>
            </a:r>
          </a:p>
        </p:txBody>
      </p:sp>
      <p:sp>
        <p:nvSpPr>
          <p:cNvPr id="4" name="Slide Number Placeholder 3"/>
          <p:cNvSpPr>
            <a:spLocks noGrp="1"/>
          </p:cNvSpPr>
          <p:nvPr>
            <p:ph type="sldNum" sz="quarter" idx="10"/>
          </p:nvPr>
        </p:nvSpPr>
        <p:spPr/>
        <p:txBody>
          <a:bodyPr/>
          <a:lstStyle/>
          <a:p>
            <a:fld id="{CE37216F-71CA-D04E-B2ED-56AF401668AE}" type="slidenum">
              <a:rPr lang="en-US" smtClean="0"/>
              <a:t>4</a:t>
            </a:fld>
            <a:endParaRPr lang="en-US"/>
          </a:p>
        </p:txBody>
      </p:sp>
    </p:spTree>
    <p:extLst>
      <p:ext uri="{BB962C8B-B14F-4D97-AF65-F5344CB8AC3E}">
        <p14:creationId xmlns:p14="http://schemas.microsoft.com/office/powerpoint/2010/main" val="20420240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smtClean="0"/>
              <a:t>Ίσως η</a:t>
            </a:r>
            <a:r>
              <a:rPr lang="el-GR" baseline="0" dirty="0" smtClean="0"/>
              <a:t> σημαντικότερη όψη της φωτογραφίας είναι να πετύχετε το σωστό φωτισμό.</a:t>
            </a:r>
            <a:endParaRPr lang="el-GR" dirty="0" smtClean="0"/>
          </a:p>
          <a:p>
            <a:r>
              <a:rPr lang="el-GR" dirty="0" smtClean="0"/>
              <a:t>Είτε το φώς</a:t>
            </a:r>
            <a:r>
              <a:rPr lang="el-GR" baseline="0" dirty="0" smtClean="0"/>
              <a:t> είναι φυσικό φώς της ημέρας είτε έρχεται από τεχνητές πηγές, όπως μια λάμπα, πρέπει να έρχεται πίσω από την κάμερα ώστε να φωτίζει το αντικείμενο.</a:t>
            </a:r>
            <a:endParaRPr lang="el-GR" dirty="0" smtClean="0"/>
          </a:p>
        </p:txBody>
      </p:sp>
      <p:sp>
        <p:nvSpPr>
          <p:cNvPr id="4" name="Slide Number Placeholder 3"/>
          <p:cNvSpPr>
            <a:spLocks noGrp="1"/>
          </p:cNvSpPr>
          <p:nvPr>
            <p:ph type="sldNum" sz="quarter" idx="10"/>
          </p:nvPr>
        </p:nvSpPr>
        <p:spPr/>
        <p:txBody>
          <a:bodyPr/>
          <a:lstStyle/>
          <a:p>
            <a:fld id="{CE37216F-71CA-D04E-B2ED-56AF401668AE}" type="slidenum">
              <a:rPr lang="en-US" smtClean="0"/>
              <a:t>5</a:t>
            </a:fld>
            <a:endParaRPr lang="en-US"/>
          </a:p>
        </p:txBody>
      </p:sp>
    </p:spTree>
    <p:extLst>
      <p:ext uri="{BB962C8B-B14F-4D97-AF65-F5344CB8AC3E}">
        <p14:creationId xmlns:p14="http://schemas.microsoft.com/office/powerpoint/2010/main" val="204202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smtClean="0"/>
              <a:t>Δυνατός φωτισμός που</a:t>
            </a:r>
            <a:r>
              <a:rPr lang="el-GR" baseline="0" dirty="0" smtClean="0"/>
              <a:t> έρχεται από ψηλά προς το αντικείμενο προκαλεί σκιές, για παράδειγμα, στα μάτια, κάτω από τη μύτη και κάτω από το πηγούνι όταν φωτογραφίζετε ένα άτομο.</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CE37216F-71CA-D04E-B2ED-56AF401668AE}" type="slidenum">
              <a:rPr lang="en-US" smtClean="0"/>
              <a:t>6</a:t>
            </a:fld>
            <a:endParaRPr lang="en-US"/>
          </a:p>
        </p:txBody>
      </p:sp>
    </p:spTree>
    <p:extLst>
      <p:ext uri="{BB962C8B-B14F-4D97-AF65-F5344CB8AC3E}">
        <p14:creationId xmlns:p14="http://schemas.microsoft.com/office/powerpoint/2010/main" val="2042024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smtClean="0"/>
              <a:t>Μια αντανακλαστική</a:t>
            </a:r>
            <a:r>
              <a:rPr lang="el-GR" baseline="0" dirty="0" smtClean="0"/>
              <a:t> επιφάνεια, όπως ένα άσπρο κομμάτι χαρτονιού, μπορεί να χρησιμοποιηθεί για να αντανακλάσει το φώς εκεί όπου χρειάζεται.</a:t>
            </a:r>
          </a:p>
        </p:txBody>
      </p:sp>
      <p:sp>
        <p:nvSpPr>
          <p:cNvPr id="4" name="Slide Number Placeholder 3"/>
          <p:cNvSpPr>
            <a:spLocks noGrp="1"/>
          </p:cNvSpPr>
          <p:nvPr>
            <p:ph type="sldNum" sz="quarter" idx="10"/>
          </p:nvPr>
        </p:nvSpPr>
        <p:spPr/>
        <p:txBody>
          <a:bodyPr/>
          <a:lstStyle/>
          <a:p>
            <a:fld id="{CE37216F-71CA-D04E-B2ED-56AF401668AE}" type="slidenum">
              <a:rPr lang="en-US" smtClean="0"/>
              <a:t>7</a:t>
            </a:fld>
            <a:endParaRPr lang="en-US"/>
          </a:p>
        </p:txBody>
      </p:sp>
    </p:spTree>
    <p:extLst>
      <p:ext uri="{BB962C8B-B14F-4D97-AF65-F5344CB8AC3E}">
        <p14:creationId xmlns:p14="http://schemas.microsoft.com/office/powerpoint/2010/main" val="20420240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37216F-71CA-D04E-B2ED-56AF401668AE}" type="slidenum">
              <a:rPr lang="en-US" smtClean="0"/>
              <a:t>8</a:t>
            </a:fld>
            <a:endParaRPr lang="en-US"/>
          </a:p>
        </p:txBody>
      </p:sp>
    </p:spTree>
    <p:extLst>
      <p:ext uri="{BB962C8B-B14F-4D97-AF65-F5344CB8AC3E}">
        <p14:creationId xmlns:p14="http://schemas.microsoft.com/office/powerpoint/2010/main" val="2042024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051207F6-2109-3947-A0B0-4EA27297EBC4}" type="datetimeFigureOut">
              <a:rPr lang="en-US" smtClean="0"/>
              <a:t>9/18/2018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4AEAA2-0FEB-E84C-BCAB-EADDF9DE41BF}" type="slidenum">
              <a:rPr lang="en-US" smtClean="0"/>
              <a:t>‹#›</a:t>
            </a:fld>
            <a:endParaRPr lang="en-US"/>
          </a:p>
        </p:txBody>
      </p:sp>
    </p:spTree>
    <p:extLst>
      <p:ext uri="{BB962C8B-B14F-4D97-AF65-F5344CB8AC3E}">
        <p14:creationId xmlns:p14="http://schemas.microsoft.com/office/powerpoint/2010/main" val="17367793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051207F6-2109-3947-A0B0-4EA27297EBC4}" type="datetimeFigureOut">
              <a:rPr lang="en-US" smtClean="0"/>
              <a:t>9/18/2018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4AEAA2-0FEB-E84C-BCAB-EADDF9DE41BF}" type="slidenum">
              <a:rPr lang="en-US" smtClean="0"/>
              <a:t>‹#›</a:t>
            </a:fld>
            <a:endParaRPr lang="en-US"/>
          </a:p>
        </p:txBody>
      </p:sp>
    </p:spTree>
    <p:extLst>
      <p:ext uri="{BB962C8B-B14F-4D97-AF65-F5344CB8AC3E}">
        <p14:creationId xmlns:p14="http://schemas.microsoft.com/office/powerpoint/2010/main" val="662931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051207F6-2109-3947-A0B0-4EA27297EBC4}" type="datetimeFigureOut">
              <a:rPr lang="en-US" smtClean="0"/>
              <a:t>9/18/2018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4AEAA2-0FEB-E84C-BCAB-EADDF9DE41BF}" type="slidenum">
              <a:rPr lang="en-US" smtClean="0"/>
              <a:t>‹#›</a:t>
            </a:fld>
            <a:endParaRPr lang="en-US"/>
          </a:p>
        </p:txBody>
      </p:sp>
    </p:spTree>
    <p:extLst>
      <p:ext uri="{BB962C8B-B14F-4D97-AF65-F5344CB8AC3E}">
        <p14:creationId xmlns:p14="http://schemas.microsoft.com/office/powerpoint/2010/main" val="28246368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051207F6-2109-3947-A0B0-4EA27297EBC4}" type="datetimeFigureOut">
              <a:rPr lang="en-US" smtClean="0"/>
              <a:t>9/18/2018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4AEAA2-0FEB-E84C-BCAB-EADDF9DE41BF}" type="slidenum">
              <a:rPr lang="en-US" smtClean="0"/>
              <a:t>‹#›</a:t>
            </a:fld>
            <a:endParaRPr lang="en-US"/>
          </a:p>
        </p:txBody>
      </p:sp>
    </p:spTree>
    <p:extLst>
      <p:ext uri="{BB962C8B-B14F-4D97-AF65-F5344CB8AC3E}">
        <p14:creationId xmlns:p14="http://schemas.microsoft.com/office/powerpoint/2010/main" val="110457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051207F6-2109-3947-A0B0-4EA27297EBC4}" type="datetimeFigureOut">
              <a:rPr lang="en-US" smtClean="0"/>
              <a:t>9/18/2018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4AEAA2-0FEB-E84C-BCAB-EADDF9DE41BF}" type="slidenum">
              <a:rPr lang="en-US" smtClean="0"/>
              <a:t>‹#›</a:t>
            </a:fld>
            <a:endParaRPr lang="en-US"/>
          </a:p>
        </p:txBody>
      </p:sp>
    </p:spTree>
    <p:extLst>
      <p:ext uri="{BB962C8B-B14F-4D97-AF65-F5344CB8AC3E}">
        <p14:creationId xmlns:p14="http://schemas.microsoft.com/office/powerpoint/2010/main" val="33460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051207F6-2109-3947-A0B0-4EA27297EBC4}" type="datetimeFigureOut">
              <a:rPr lang="en-US" smtClean="0"/>
              <a:t>9/18/2018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4AEAA2-0FEB-E84C-BCAB-EADDF9DE41BF}" type="slidenum">
              <a:rPr lang="en-US" smtClean="0"/>
              <a:t>‹#›</a:t>
            </a:fld>
            <a:endParaRPr lang="en-US"/>
          </a:p>
        </p:txBody>
      </p:sp>
    </p:spTree>
    <p:extLst>
      <p:ext uri="{BB962C8B-B14F-4D97-AF65-F5344CB8AC3E}">
        <p14:creationId xmlns:p14="http://schemas.microsoft.com/office/powerpoint/2010/main" val="1035332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051207F6-2109-3947-A0B0-4EA27297EBC4}" type="datetimeFigureOut">
              <a:rPr lang="en-US" smtClean="0"/>
              <a:t>9/18/2018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4AEAA2-0FEB-E84C-BCAB-EADDF9DE41BF}" type="slidenum">
              <a:rPr lang="en-US" smtClean="0"/>
              <a:t>‹#›</a:t>
            </a:fld>
            <a:endParaRPr lang="en-US"/>
          </a:p>
        </p:txBody>
      </p:sp>
    </p:spTree>
    <p:extLst>
      <p:ext uri="{BB962C8B-B14F-4D97-AF65-F5344CB8AC3E}">
        <p14:creationId xmlns:p14="http://schemas.microsoft.com/office/powerpoint/2010/main" val="24757147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051207F6-2109-3947-A0B0-4EA27297EBC4}" type="datetimeFigureOut">
              <a:rPr lang="en-US" smtClean="0"/>
              <a:t>9/18/2018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4AEAA2-0FEB-E84C-BCAB-EADDF9DE41BF}" type="slidenum">
              <a:rPr lang="en-US" smtClean="0"/>
              <a:t>‹#›</a:t>
            </a:fld>
            <a:endParaRPr lang="en-US"/>
          </a:p>
        </p:txBody>
      </p:sp>
    </p:spTree>
    <p:extLst>
      <p:ext uri="{BB962C8B-B14F-4D97-AF65-F5344CB8AC3E}">
        <p14:creationId xmlns:p14="http://schemas.microsoft.com/office/powerpoint/2010/main" val="18701977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51207F6-2109-3947-A0B0-4EA27297EBC4}" type="datetimeFigureOut">
              <a:rPr lang="en-US" smtClean="0"/>
              <a:t>9/18/2018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4AEAA2-0FEB-E84C-BCAB-EADDF9DE41BF}" type="slidenum">
              <a:rPr lang="en-US" smtClean="0"/>
              <a:t>‹#›</a:t>
            </a:fld>
            <a:endParaRPr lang="en-US"/>
          </a:p>
        </p:txBody>
      </p:sp>
    </p:spTree>
    <p:extLst>
      <p:ext uri="{BB962C8B-B14F-4D97-AF65-F5344CB8AC3E}">
        <p14:creationId xmlns:p14="http://schemas.microsoft.com/office/powerpoint/2010/main" val="1925571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051207F6-2109-3947-A0B0-4EA27297EBC4}" type="datetimeFigureOut">
              <a:rPr lang="en-US" smtClean="0"/>
              <a:t>9/18/2018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4AEAA2-0FEB-E84C-BCAB-EADDF9DE41BF}" type="slidenum">
              <a:rPr lang="en-US" smtClean="0"/>
              <a:t>‹#›</a:t>
            </a:fld>
            <a:endParaRPr lang="en-US"/>
          </a:p>
        </p:txBody>
      </p:sp>
    </p:spTree>
    <p:extLst>
      <p:ext uri="{BB962C8B-B14F-4D97-AF65-F5344CB8AC3E}">
        <p14:creationId xmlns:p14="http://schemas.microsoft.com/office/powerpoint/2010/main" val="25489856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051207F6-2109-3947-A0B0-4EA27297EBC4}" type="datetimeFigureOut">
              <a:rPr lang="en-US" smtClean="0"/>
              <a:t>9/18/2018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4AEAA2-0FEB-E84C-BCAB-EADDF9DE41BF}" type="slidenum">
              <a:rPr lang="en-US" smtClean="0"/>
              <a:t>‹#›</a:t>
            </a:fld>
            <a:endParaRPr lang="en-US"/>
          </a:p>
        </p:txBody>
      </p:sp>
    </p:spTree>
    <p:extLst>
      <p:ext uri="{BB962C8B-B14F-4D97-AF65-F5344CB8AC3E}">
        <p14:creationId xmlns:p14="http://schemas.microsoft.com/office/powerpoint/2010/main" val="990205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1207F6-2109-3947-A0B0-4EA27297EBC4}" type="datetimeFigureOut">
              <a:rPr lang="en-US" smtClean="0"/>
              <a:t>9/18/2018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4AEAA2-0FEB-E84C-BCAB-EADDF9DE41BF}" type="slidenum">
              <a:rPr lang="en-US" smtClean="0"/>
              <a:t>‹#›</a:t>
            </a:fld>
            <a:endParaRPr lang="en-US"/>
          </a:p>
        </p:txBody>
      </p:sp>
    </p:spTree>
    <p:extLst>
      <p:ext uri="{BB962C8B-B14F-4D97-AF65-F5344CB8AC3E}">
        <p14:creationId xmlns:p14="http://schemas.microsoft.com/office/powerpoint/2010/main" val="19384926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6.emf"/><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rtsquad-Red-Below.png"/>
          <p:cNvPicPr>
            <a:picLocks noChangeAspect="1"/>
          </p:cNvPicPr>
          <p:nvPr/>
        </p:nvPicPr>
        <p:blipFill rotWithShape="1">
          <a:blip r:embed="rId2">
            <a:extLst>
              <a:ext uri="{28A0092B-C50C-407E-A947-70E740481C1C}">
                <a14:useLocalDpi xmlns:a14="http://schemas.microsoft.com/office/drawing/2010/main" val="0"/>
              </a:ext>
            </a:extLst>
          </a:blip>
          <a:srcRect b="32788"/>
          <a:stretch/>
        </p:blipFill>
        <p:spPr>
          <a:xfrm>
            <a:off x="0" y="3127765"/>
            <a:ext cx="9144000" cy="3730235"/>
          </a:xfrm>
          <a:prstGeom prst="rect">
            <a:avLst/>
          </a:prstGeom>
        </p:spPr>
      </p:pic>
      <p:pic>
        <p:nvPicPr>
          <p:cNvPr id="6" name="Picture 5" descr="Artsquad-Wav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25423"/>
            <a:ext cx="9144000" cy="3643896"/>
          </a:xfrm>
          <a:prstGeom prst="rect">
            <a:avLst/>
          </a:prstGeom>
        </p:spPr>
      </p:pic>
      <p:sp>
        <p:nvSpPr>
          <p:cNvPr id="3" name="Title 1"/>
          <p:cNvSpPr>
            <a:spLocks noGrp="1"/>
          </p:cNvSpPr>
          <p:nvPr>
            <p:ph type="ctrTitle"/>
          </p:nvPr>
        </p:nvSpPr>
        <p:spPr>
          <a:xfrm>
            <a:off x="685800" y="542925"/>
            <a:ext cx="7772400" cy="2362199"/>
          </a:xfrm>
        </p:spPr>
        <p:txBody>
          <a:bodyPr>
            <a:normAutofit fontScale="90000"/>
          </a:bodyPr>
          <a:lstStyle/>
          <a:p>
            <a:r>
              <a:rPr lang="el-GR" sz="2700" dirty="0" smtClean="0">
                <a:latin typeface="Arial"/>
                <a:cs typeface="Arial"/>
              </a:rPr>
              <a:t>ΠΑΡΑΡΤΗΜΑ </a:t>
            </a:r>
            <a:r>
              <a:rPr lang="el-GR" sz="2700" dirty="0">
                <a:latin typeface="Arial"/>
                <a:cs typeface="Arial"/>
              </a:rPr>
              <a:t>1</a:t>
            </a:r>
            <a:r>
              <a:rPr lang="en-US" dirty="0">
                <a:latin typeface="Arial"/>
                <a:cs typeface="Arial"/>
              </a:rPr>
              <a:t/>
            </a:r>
            <a:br>
              <a:rPr lang="en-US" dirty="0">
                <a:latin typeface="Arial"/>
                <a:cs typeface="Arial"/>
              </a:rPr>
            </a:br>
            <a:r>
              <a:rPr lang="en-US" dirty="0" smtClean="0">
                <a:latin typeface="Arial"/>
                <a:cs typeface="Arial"/>
              </a:rPr>
              <a:t/>
            </a:r>
            <a:br>
              <a:rPr lang="en-US" dirty="0" smtClean="0">
                <a:latin typeface="Arial"/>
                <a:cs typeface="Arial"/>
              </a:rPr>
            </a:br>
            <a:r>
              <a:rPr lang="el-GR" dirty="0" smtClean="0">
                <a:latin typeface="Arial"/>
                <a:cs typeface="Arial"/>
              </a:rPr>
              <a:t>Βασικές Συμβουλές Φωτογραφίας</a:t>
            </a:r>
            <a:endParaRPr lang="en-US" dirty="0">
              <a:latin typeface="Arial"/>
              <a:cs typeface="Arial"/>
            </a:endParaRPr>
          </a:p>
        </p:txBody>
      </p:sp>
      <p:sp>
        <p:nvSpPr>
          <p:cNvPr id="5" name="Subtitle 2"/>
          <p:cNvSpPr>
            <a:spLocks noGrp="1"/>
          </p:cNvSpPr>
          <p:nvPr>
            <p:ph type="subTitle" idx="1"/>
          </p:nvPr>
        </p:nvSpPr>
        <p:spPr>
          <a:xfrm>
            <a:off x="1371600" y="3025423"/>
            <a:ext cx="6400800" cy="714021"/>
          </a:xfrm>
        </p:spPr>
        <p:txBody>
          <a:bodyPr>
            <a:normAutofit/>
          </a:bodyPr>
          <a:lstStyle/>
          <a:p>
            <a:r>
              <a:rPr lang="el-GR" sz="2000" dirty="0" smtClean="0">
                <a:latin typeface="Arial"/>
                <a:cs typeface="Arial"/>
              </a:rPr>
              <a:t>Πλαισίωση, Κανόνας των τριών, Φωτισμός</a:t>
            </a:r>
            <a:endParaRPr lang="en-US" sz="1600" dirty="0">
              <a:latin typeface="Arial"/>
              <a:cs typeface="Arial"/>
            </a:endParaRPr>
          </a:p>
        </p:txBody>
      </p:sp>
      <p:pic>
        <p:nvPicPr>
          <p:cNvPr id="7" name="Picture 6" descr="ArtsquadLogo.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3000" y="4759734"/>
            <a:ext cx="2594990" cy="897421"/>
          </a:xfrm>
          <a:prstGeom prst="rect">
            <a:avLst/>
          </a:prstGeom>
        </p:spPr>
      </p:pic>
    </p:spTree>
    <p:extLst>
      <p:ext uri="{BB962C8B-B14F-4D97-AF65-F5344CB8AC3E}">
        <p14:creationId xmlns:p14="http://schemas.microsoft.com/office/powerpoint/2010/main" val="15446869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descr="Artsquad-Red-Below.png"/>
          <p:cNvPicPr>
            <a:picLocks noChangeAspect="1"/>
          </p:cNvPicPr>
          <p:nvPr/>
        </p:nvPicPr>
        <p:blipFill rotWithShape="1">
          <a:blip r:embed="rId3">
            <a:extLst>
              <a:ext uri="{28A0092B-C50C-407E-A947-70E740481C1C}">
                <a14:useLocalDpi xmlns:a14="http://schemas.microsoft.com/office/drawing/2010/main" val="0"/>
              </a:ext>
            </a:extLst>
          </a:blip>
          <a:srcRect b="32788"/>
          <a:stretch/>
        </p:blipFill>
        <p:spPr>
          <a:xfrm>
            <a:off x="0" y="3127765"/>
            <a:ext cx="9144000" cy="3730235"/>
          </a:xfrm>
          <a:prstGeom prst="rect">
            <a:avLst/>
          </a:prstGeom>
        </p:spPr>
      </p:pic>
      <p:pic>
        <p:nvPicPr>
          <p:cNvPr id="35" name="Picture 34" descr="Artsquad-Wav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25423"/>
            <a:ext cx="9144000" cy="3643896"/>
          </a:xfrm>
          <a:prstGeom prst="rect">
            <a:avLst/>
          </a:prstGeom>
        </p:spPr>
      </p:pic>
      <p:pic>
        <p:nvPicPr>
          <p:cNvPr id="36" name="Picture 35" descr="ArtsquadLog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3000" y="4759734"/>
            <a:ext cx="2594990" cy="897421"/>
          </a:xfrm>
          <a:prstGeom prst="rect">
            <a:avLst/>
          </a:prstGeom>
        </p:spPr>
      </p:pic>
      <p:sp>
        <p:nvSpPr>
          <p:cNvPr id="48" name="Title 2"/>
          <p:cNvSpPr txBox="1">
            <a:spLocks/>
          </p:cNvSpPr>
          <p:nvPr/>
        </p:nvSpPr>
        <p:spPr>
          <a:xfrm rot="16200000">
            <a:off x="-1629435" y="2107136"/>
            <a:ext cx="5178779" cy="964511"/>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l-GR" sz="4000" dirty="0" smtClean="0">
                <a:latin typeface="Arial"/>
                <a:cs typeface="Arial"/>
              </a:rPr>
              <a:t>Ο Κανόνας των τριών</a:t>
            </a:r>
            <a:endParaRPr lang="en-US" sz="4000" dirty="0">
              <a:latin typeface="Arial"/>
              <a:cs typeface="Arial"/>
            </a:endParaRPr>
          </a:p>
        </p:txBody>
      </p:sp>
      <p:sp>
        <p:nvSpPr>
          <p:cNvPr id="2" name="Rectangle 1"/>
          <p:cNvSpPr/>
          <p:nvPr/>
        </p:nvSpPr>
        <p:spPr>
          <a:xfrm>
            <a:off x="1745212" y="335477"/>
            <a:ext cx="1883446" cy="1252750"/>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1745212" y="1588227"/>
            <a:ext cx="1883446" cy="1252750"/>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1745212" y="2840977"/>
            <a:ext cx="1883446" cy="1252750"/>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3628658" y="335477"/>
            <a:ext cx="1883446" cy="1252750"/>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3628658" y="1588227"/>
            <a:ext cx="1883446" cy="1252750"/>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3628658" y="2840977"/>
            <a:ext cx="1883446" cy="1252750"/>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5512104" y="335477"/>
            <a:ext cx="1883446" cy="1252750"/>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5512104" y="1588227"/>
            <a:ext cx="1883446" cy="1252750"/>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5512104" y="2840977"/>
            <a:ext cx="1883446" cy="1252750"/>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5106024" y="1182147"/>
            <a:ext cx="812160" cy="812160"/>
          </a:xfrm>
          <a:prstGeom prst="ellipse">
            <a:avLst/>
          </a:prstGeom>
          <a:solidFill>
            <a:srgbClr val="008000">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p:cNvSpPr/>
          <p:nvPr/>
        </p:nvSpPr>
        <p:spPr>
          <a:xfrm>
            <a:off x="3222578" y="1182147"/>
            <a:ext cx="812160" cy="812160"/>
          </a:xfrm>
          <a:prstGeom prst="ellipse">
            <a:avLst/>
          </a:prstGeom>
          <a:solidFill>
            <a:srgbClr val="008000">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p:cNvSpPr/>
          <p:nvPr/>
        </p:nvSpPr>
        <p:spPr>
          <a:xfrm>
            <a:off x="3222578" y="2434897"/>
            <a:ext cx="812160" cy="812160"/>
          </a:xfrm>
          <a:prstGeom prst="ellipse">
            <a:avLst/>
          </a:prstGeom>
          <a:solidFill>
            <a:srgbClr val="008000">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p:cNvSpPr/>
          <p:nvPr/>
        </p:nvSpPr>
        <p:spPr>
          <a:xfrm>
            <a:off x="5106024" y="2434897"/>
            <a:ext cx="812160" cy="812160"/>
          </a:xfrm>
          <a:prstGeom prst="ellipse">
            <a:avLst/>
          </a:prstGeom>
          <a:solidFill>
            <a:srgbClr val="008000">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extBox 22"/>
          <p:cNvSpPr txBox="1"/>
          <p:nvPr/>
        </p:nvSpPr>
        <p:spPr>
          <a:xfrm>
            <a:off x="3863069" y="615127"/>
            <a:ext cx="880104" cy="923330"/>
          </a:xfrm>
          <a:prstGeom prst="rect">
            <a:avLst/>
          </a:prstGeom>
          <a:noFill/>
        </p:spPr>
        <p:txBody>
          <a:bodyPr wrap="square" rtlCol="0">
            <a:spAutoFit/>
          </a:bodyPr>
          <a:lstStyle/>
          <a:p>
            <a:r>
              <a:rPr lang="en-US" sz="5400" dirty="0">
                <a:solidFill>
                  <a:srgbClr val="008000"/>
                </a:solidFill>
                <a:latin typeface="Wingdings 2" charset="2"/>
                <a:cs typeface="Wingdings 2" charset="2"/>
              </a:rPr>
              <a:t>R</a:t>
            </a:r>
            <a:endParaRPr lang="en-US" sz="13800" dirty="0">
              <a:solidFill>
                <a:srgbClr val="008000"/>
              </a:solidFill>
              <a:latin typeface="Wingdings 2" charset="2"/>
              <a:cs typeface="Wingdings 2" charset="2"/>
            </a:endParaRPr>
          </a:p>
        </p:txBody>
      </p:sp>
      <p:sp>
        <p:nvSpPr>
          <p:cNvPr id="26" name="TextBox 25"/>
          <p:cNvSpPr txBox="1"/>
          <p:nvPr/>
        </p:nvSpPr>
        <p:spPr>
          <a:xfrm>
            <a:off x="7523171" y="2450898"/>
            <a:ext cx="550551" cy="584776"/>
          </a:xfrm>
          <a:prstGeom prst="rect">
            <a:avLst/>
          </a:prstGeom>
          <a:noFill/>
        </p:spPr>
        <p:txBody>
          <a:bodyPr wrap="none" rtlCol="0">
            <a:spAutoFit/>
          </a:bodyPr>
          <a:lstStyle/>
          <a:p>
            <a:r>
              <a:rPr lang="en-US" sz="3200" dirty="0">
                <a:solidFill>
                  <a:srgbClr val="008000"/>
                </a:solidFill>
                <a:latin typeface="Wingdings 2" charset="2"/>
                <a:cs typeface="Wingdings 2" charset="2"/>
              </a:rPr>
              <a:t>R</a:t>
            </a:r>
            <a:endParaRPr lang="en-US" sz="7200" dirty="0">
              <a:solidFill>
                <a:srgbClr val="008000"/>
              </a:solidFill>
              <a:latin typeface="Wingdings 2" charset="2"/>
              <a:cs typeface="Wingdings 2" charset="2"/>
            </a:endParaRPr>
          </a:p>
        </p:txBody>
      </p:sp>
      <p:sp>
        <p:nvSpPr>
          <p:cNvPr id="27" name="TextBox 26"/>
          <p:cNvSpPr txBox="1"/>
          <p:nvPr/>
        </p:nvSpPr>
        <p:spPr>
          <a:xfrm>
            <a:off x="7523171" y="1213537"/>
            <a:ext cx="550551" cy="584776"/>
          </a:xfrm>
          <a:prstGeom prst="rect">
            <a:avLst/>
          </a:prstGeom>
          <a:noFill/>
        </p:spPr>
        <p:txBody>
          <a:bodyPr wrap="none" rtlCol="0">
            <a:spAutoFit/>
          </a:bodyPr>
          <a:lstStyle/>
          <a:p>
            <a:r>
              <a:rPr lang="en-US" sz="3200" dirty="0">
                <a:solidFill>
                  <a:srgbClr val="008000"/>
                </a:solidFill>
                <a:latin typeface="Wingdings 2" charset="2"/>
                <a:cs typeface="Wingdings 2" charset="2"/>
              </a:rPr>
              <a:t>R</a:t>
            </a:r>
            <a:endParaRPr lang="en-US" sz="7200" dirty="0">
              <a:solidFill>
                <a:srgbClr val="008000"/>
              </a:solidFill>
              <a:latin typeface="Wingdings 2" charset="2"/>
              <a:cs typeface="Wingdings 2" charset="2"/>
            </a:endParaRPr>
          </a:p>
        </p:txBody>
      </p:sp>
      <p:sp>
        <p:nvSpPr>
          <p:cNvPr id="28" name="TextBox 27"/>
          <p:cNvSpPr txBox="1"/>
          <p:nvPr/>
        </p:nvSpPr>
        <p:spPr>
          <a:xfrm>
            <a:off x="3353382" y="4093727"/>
            <a:ext cx="550551" cy="584776"/>
          </a:xfrm>
          <a:prstGeom prst="rect">
            <a:avLst/>
          </a:prstGeom>
          <a:noFill/>
        </p:spPr>
        <p:txBody>
          <a:bodyPr wrap="none" rtlCol="0">
            <a:spAutoFit/>
          </a:bodyPr>
          <a:lstStyle/>
          <a:p>
            <a:r>
              <a:rPr lang="en-US" sz="3200" dirty="0">
                <a:solidFill>
                  <a:srgbClr val="008000"/>
                </a:solidFill>
                <a:latin typeface="Wingdings 2" charset="2"/>
                <a:cs typeface="Wingdings 2" charset="2"/>
              </a:rPr>
              <a:t>R</a:t>
            </a:r>
            <a:endParaRPr lang="en-US" sz="7200" dirty="0">
              <a:solidFill>
                <a:srgbClr val="008000"/>
              </a:solidFill>
              <a:latin typeface="Wingdings 2" charset="2"/>
              <a:cs typeface="Wingdings 2" charset="2"/>
            </a:endParaRPr>
          </a:p>
        </p:txBody>
      </p:sp>
      <p:sp>
        <p:nvSpPr>
          <p:cNvPr id="29" name="TextBox 28"/>
          <p:cNvSpPr txBox="1"/>
          <p:nvPr/>
        </p:nvSpPr>
        <p:spPr>
          <a:xfrm>
            <a:off x="5243441" y="4093727"/>
            <a:ext cx="550551" cy="584776"/>
          </a:xfrm>
          <a:prstGeom prst="rect">
            <a:avLst/>
          </a:prstGeom>
          <a:noFill/>
        </p:spPr>
        <p:txBody>
          <a:bodyPr wrap="none" rtlCol="0">
            <a:spAutoFit/>
          </a:bodyPr>
          <a:lstStyle/>
          <a:p>
            <a:r>
              <a:rPr lang="en-US" sz="3200" dirty="0">
                <a:solidFill>
                  <a:srgbClr val="008000"/>
                </a:solidFill>
                <a:latin typeface="Wingdings 2" charset="2"/>
                <a:cs typeface="Wingdings 2" charset="2"/>
              </a:rPr>
              <a:t>R</a:t>
            </a:r>
            <a:endParaRPr lang="en-US" sz="7200" dirty="0">
              <a:solidFill>
                <a:srgbClr val="008000"/>
              </a:solidFill>
              <a:latin typeface="Wingdings 2" charset="2"/>
              <a:cs typeface="Wingdings 2" charset="2"/>
            </a:endParaRPr>
          </a:p>
        </p:txBody>
      </p:sp>
      <p:sp>
        <p:nvSpPr>
          <p:cNvPr id="31" name="TextBox 30"/>
          <p:cNvSpPr txBox="1"/>
          <p:nvPr/>
        </p:nvSpPr>
        <p:spPr>
          <a:xfrm>
            <a:off x="5726122" y="615127"/>
            <a:ext cx="880104" cy="923330"/>
          </a:xfrm>
          <a:prstGeom prst="rect">
            <a:avLst/>
          </a:prstGeom>
          <a:noFill/>
        </p:spPr>
        <p:txBody>
          <a:bodyPr wrap="square" rtlCol="0">
            <a:spAutoFit/>
          </a:bodyPr>
          <a:lstStyle/>
          <a:p>
            <a:r>
              <a:rPr lang="en-US" sz="5400" dirty="0">
                <a:solidFill>
                  <a:srgbClr val="008000"/>
                </a:solidFill>
                <a:latin typeface="Wingdings 2" charset="2"/>
                <a:cs typeface="Wingdings 2" charset="2"/>
              </a:rPr>
              <a:t>R</a:t>
            </a:r>
            <a:endParaRPr lang="en-US" sz="13800" dirty="0">
              <a:solidFill>
                <a:srgbClr val="008000"/>
              </a:solidFill>
              <a:latin typeface="Wingdings 2" charset="2"/>
              <a:cs typeface="Wingdings 2" charset="2"/>
            </a:endParaRPr>
          </a:p>
        </p:txBody>
      </p:sp>
      <p:sp>
        <p:nvSpPr>
          <p:cNvPr id="32" name="TextBox 31"/>
          <p:cNvSpPr txBox="1"/>
          <p:nvPr/>
        </p:nvSpPr>
        <p:spPr>
          <a:xfrm>
            <a:off x="3863069" y="1917647"/>
            <a:ext cx="880104" cy="923330"/>
          </a:xfrm>
          <a:prstGeom prst="rect">
            <a:avLst/>
          </a:prstGeom>
          <a:noFill/>
        </p:spPr>
        <p:txBody>
          <a:bodyPr wrap="square" rtlCol="0">
            <a:spAutoFit/>
          </a:bodyPr>
          <a:lstStyle/>
          <a:p>
            <a:r>
              <a:rPr lang="en-US" sz="5400" dirty="0">
                <a:solidFill>
                  <a:srgbClr val="008000"/>
                </a:solidFill>
                <a:latin typeface="Wingdings 2" charset="2"/>
                <a:cs typeface="Wingdings 2" charset="2"/>
              </a:rPr>
              <a:t>R</a:t>
            </a:r>
            <a:endParaRPr lang="en-US" sz="13800" dirty="0">
              <a:solidFill>
                <a:srgbClr val="008000"/>
              </a:solidFill>
              <a:latin typeface="Wingdings 2" charset="2"/>
              <a:cs typeface="Wingdings 2" charset="2"/>
            </a:endParaRPr>
          </a:p>
        </p:txBody>
      </p:sp>
      <p:sp>
        <p:nvSpPr>
          <p:cNvPr id="33" name="TextBox 32"/>
          <p:cNvSpPr txBox="1"/>
          <p:nvPr/>
        </p:nvSpPr>
        <p:spPr>
          <a:xfrm>
            <a:off x="5726122" y="1917647"/>
            <a:ext cx="880104" cy="923330"/>
          </a:xfrm>
          <a:prstGeom prst="rect">
            <a:avLst/>
          </a:prstGeom>
          <a:noFill/>
        </p:spPr>
        <p:txBody>
          <a:bodyPr wrap="square" rtlCol="0">
            <a:spAutoFit/>
          </a:bodyPr>
          <a:lstStyle/>
          <a:p>
            <a:r>
              <a:rPr lang="en-US" sz="5400" dirty="0">
                <a:solidFill>
                  <a:srgbClr val="008000"/>
                </a:solidFill>
                <a:latin typeface="Wingdings 2" charset="2"/>
                <a:cs typeface="Wingdings 2" charset="2"/>
              </a:rPr>
              <a:t>R</a:t>
            </a:r>
            <a:endParaRPr lang="en-US" sz="13800" dirty="0">
              <a:solidFill>
                <a:srgbClr val="008000"/>
              </a:solidFill>
              <a:latin typeface="Wingdings 2" charset="2"/>
              <a:cs typeface="Wingdings 2" charset="2"/>
            </a:endParaRPr>
          </a:p>
        </p:txBody>
      </p:sp>
    </p:spTree>
    <p:extLst>
      <p:ext uri="{BB962C8B-B14F-4D97-AF65-F5344CB8AC3E}">
        <p14:creationId xmlns:p14="http://schemas.microsoft.com/office/powerpoint/2010/main" val="23027088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Artsquad-Red-Below.png"/>
          <p:cNvPicPr>
            <a:picLocks noChangeAspect="1"/>
          </p:cNvPicPr>
          <p:nvPr/>
        </p:nvPicPr>
        <p:blipFill rotWithShape="1">
          <a:blip r:embed="rId3">
            <a:extLst>
              <a:ext uri="{28A0092B-C50C-407E-A947-70E740481C1C}">
                <a14:useLocalDpi xmlns:a14="http://schemas.microsoft.com/office/drawing/2010/main" val="0"/>
              </a:ext>
            </a:extLst>
          </a:blip>
          <a:srcRect b="32788"/>
          <a:stretch/>
        </p:blipFill>
        <p:spPr>
          <a:xfrm>
            <a:off x="0" y="3127765"/>
            <a:ext cx="9144000" cy="3730235"/>
          </a:xfrm>
          <a:prstGeom prst="rect">
            <a:avLst/>
          </a:prstGeom>
        </p:spPr>
      </p:pic>
      <p:pic>
        <p:nvPicPr>
          <p:cNvPr id="43" name="Picture 42" descr="Artsquad-Wav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25423"/>
            <a:ext cx="9144000" cy="3643896"/>
          </a:xfrm>
          <a:prstGeom prst="rect">
            <a:avLst/>
          </a:prstGeom>
        </p:spPr>
      </p:pic>
      <p:pic>
        <p:nvPicPr>
          <p:cNvPr id="44" name="Picture 43" descr="ArtsquadLog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3000" y="4759734"/>
            <a:ext cx="2594990" cy="897421"/>
          </a:xfrm>
          <a:prstGeom prst="rect">
            <a:avLst/>
          </a:prstGeom>
        </p:spPr>
      </p:pic>
      <p:pic>
        <p:nvPicPr>
          <p:cNvPr id="40" name="Picture 39" descr="anthony-tran-370243.jpg"/>
          <p:cNvPicPr>
            <a:picLocks noChangeAspect="1"/>
          </p:cNvPicPr>
          <p:nvPr/>
        </p:nvPicPr>
        <p:blipFill rotWithShape="1">
          <a:blip r:embed="rId6">
            <a:extLst>
              <a:ext uri="{28A0092B-C50C-407E-A947-70E740481C1C}">
                <a14:useLocalDpi xmlns:a14="http://schemas.microsoft.com/office/drawing/2010/main" val="0"/>
              </a:ext>
            </a:extLst>
          </a:blip>
          <a:srcRect t="35168" r="14890" b="27336"/>
          <a:stretch/>
        </p:blipFill>
        <p:spPr>
          <a:xfrm>
            <a:off x="4761143" y="1217421"/>
            <a:ext cx="3891266" cy="2571462"/>
          </a:xfrm>
          <a:prstGeom prst="rect">
            <a:avLst/>
          </a:prstGeom>
        </p:spPr>
      </p:pic>
      <p:pic>
        <p:nvPicPr>
          <p:cNvPr id="3" name="Picture 2" descr="anthony-tran-370243.jpg"/>
          <p:cNvPicPr>
            <a:picLocks noChangeAspect="1"/>
          </p:cNvPicPr>
          <p:nvPr/>
        </p:nvPicPr>
        <p:blipFill rotWithShape="1">
          <a:blip r:embed="rId6">
            <a:extLst>
              <a:ext uri="{28A0092B-C50C-407E-A947-70E740481C1C}">
                <a14:useLocalDpi xmlns:a14="http://schemas.microsoft.com/office/drawing/2010/main" val="0"/>
              </a:ext>
            </a:extLst>
          </a:blip>
          <a:srcRect l="13234" t="30003" r="1655" b="32501"/>
          <a:stretch/>
        </p:blipFill>
        <p:spPr>
          <a:xfrm>
            <a:off x="470347" y="1225141"/>
            <a:ext cx="3891266" cy="2571462"/>
          </a:xfrm>
          <a:prstGeom prst="rect">
            <a:avLst/>
          </a:prstGeom>
        </p:spPr>
      </p:pic>
      <p:sp>
        <p:nvSpPr>
          <p:cNvPr id="48" name="Title 2"/>
          <p:cNvSpPr txBox="1">
            <a:spLocks/>
          </p:cNvSpPr>
          <p:nvPr/>
        </p:nvSpPr>
        <p:spPr>
          <a:xfrm>
            <a:off x="323851" y="138240"/>
            <a:ext cx="8410574" cy="6912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l-GR" sz="3200" dirty="0" smtClean="0">
                <a:latin typeface="Arial"/>
                <a:cs typeface="Arial"/>
              </a:rPr>
              <a:t>Ο Κανόνας των Τριών – Παράδειγμα 1</a:t>
            </a:r>
            <a:endParaRPr lang="en-US" sz="3200" dirty="0">
              <a:latin typeface="Arial"/>
              <a:cs typeface="Arial"/>
            </a:endParaRPr>
          </a:p>
        </p:txBody>
      </p:sp>
      <p:sp>
        <p:nvSpPr>
          <p:cNvPr id="2" name="Rectangle 1"/>
          <p:cNvSpPr/>
          <p:nvPr/>
        </p:nvSpPr>
        <p:spPr>
          <a:xfrm>
            <a:off x="470347" y="1217421"/>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470347" y="2076874"/>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470347" y="293715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1762491" y="1217421"/>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1762491" y="2076874"/>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1762491" y="293715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3069468" y="1217421"/>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3069468" y="2076874"/>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3069468" y="293715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TextBox 26"/>
          <p:cNvSpPr txBox="1"/>
          <p:nvPr/>
        </p:nvSpPr>
        <p:spPr>
          <a:xfrm>
            <a:off x="6359205" y="3744071"/>
            <a:ext cx="870701" cy="1015663"/>
          </a:xfrm>
          <a:prstGeom prst="rect">
            <a:avLst/>
          </a:prstGeom>
          <a:noFill/>
        </p:spPr>
        <p:txBody>
          <a:bodyPr wrap="none" rtlCol="0">
            <a:spAutoFit/>
          </a:bodyPr>
          <a:lstStyle/>
          <a:p>
            <a:r>
              <a:rPr lang="en-US" sz="6000" dirty="0">
                <a:solidFill>
                  <a:srgbClr val="008000"/>
                </a:solidFill>
                <a:latin typeface="Wingdings 2" charset="2"/>
                <a:cs typeface="Wingdings 2" charset="2"/>
              </a:rPr>
              <a:t>R</a:t>
            </a:r>
            <a:endParaRPr lang="en-US" sz="13800" dirty="0">
              <a:solidFill>
                <a:srgbClr val="008000"/>
              </a:solidFill>
              <a:latin typeface="Wingdings 2" charset="2"/>
              <a:cs typeface="Wingdings 2" charset="2"/>
            </a:endParaRPr>
          </a:p>
        </p:txBody>
      </p:sp>
      <p:sp>
        <p:nvSpPr>
          <p:cNvPr id="30" name="Rectangle 29"/>
          <p:cNvSpPr/>
          <p:nvPr/>
        </p:nvSpPr>
        <p:spPr>
          <a:xfrm>
            <a:off x="4761144" y="1225141"/>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p:cNvSpPr/>
          <p:nvPr/>
        </p:nvSpPr>
        <p:spPr>
          <a:xfrm>
            <a:off x="4761144" y="2084594"/>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p:cNvSpPr/>
          <p:nvPr/>
        </p:nvSpPr>
        <p:spPr>
          <a:xfrm>
            <a:off x="4761144" y="294487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p:cNvSpPr/>
          <p:nvPr/>
        </p:nvSpPr>
        <p:spPr>
          <a:xfrm>
            <a:off x="6053288" y="1225141"/>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p:cNvSpPr/>
          <p:nvPr/>
        </p:nvSpPr>
        <p:spPr>
          <a:xfrm>
            <a:off x="6053288" y="2084594"/>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p:cNvSpPr/>
          <p:nvPr/>
        </p:nvSpPr>
        <p:spPr>
          <a:xfrm>
            <a:off x="6053288" y="294487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p:cNvSpPr/>
          <p:nvPr/>
        </p:nvSpPr>
        <p:spPr>
          <a:xfrm>
            <a:off x="7360265" y="1225141"/>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p:cNvSpPr/>
          <p:nvPr/>
        </p:nvSpPr>
        <p:spPr>
          <a:xfrm>
            <a:off x="7360265" y="2084594"/>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p:cNvSpPr/>
          <p:nvPr/>
        </p:nvSpPr>
        <p:spPr>
          <a:xfrm>
            <a:off x="7360265" y="294487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TextBox 38"/>
          <p:cNvSpPr txBox="1"/>
          <p:nvPr/>
        </p:nvSpPr>
        <p:spPr>
          <a:xfrm>
            <a:off x="2010342" y="3744071"/>
            <a:ext cx="847887" cy="1015663"/>
          </a:xfrm>
          <a:prstGeom prst="rect">
            <a:avLst/>
          </a:prstGeom>
          <a:noFill/>
        </p:spPr>
        <p:txBody>
          <a:bodyPr wrap="square" rtlCol="0">
            <a:spAutoFit/>
          </a:bodyPr>
          <a:lstStyle/>
          <a:p>
            <a:r>
              <a:rPr lang="en-US" sz="6000" dirty="0" smtClean="0">
                <a:solidFill>
                  <a:srgbClr val="FF0000"/>
                </a:solidFill>
                <a:latin typeface="Wingdings 2" charset="2"/>
                <a:cs typeface="Wingdings 2" charset="2"/>
              </a:rPr>
              <a:t>S</a:t>
            </a:r>
            <a:endParaRPr lang="en-US" sz="16600" dirty="0">
              <a:solidFill>
                <a:srgbClr val="FF0000"/>
              </a:solidFill>
              <a:latin typeface="Wingdings 2" charset="2"/>
              <a:cs typeface="Wingdings 2" charset="2"/>
            </a:endParaRPr>
          </a:p>
        </p:txBody>
      </p:sp>
      <p:sp>
        <p:nvSpPr>
          <p:cNvPr id="41" name="TextBox 40"/>
          <p:cNvSpPr txBox="1"/>
          <p:nvPr/>
        </p:nvSpPr>
        <p:spPr>
          <a:xfrm>
            <a:off x="7092280" y="758917"/>
            <a:ext cx="650966" cy="523220"/>
          </a:xfrm>
          <a:prstGeom prst="rect">
            <a:avLst/>
          </a:prstGeom>
          <a:noFill/>
        </p:spPr>
        <p:txBody>
          <a:bodyPr wrap="square" rtlCol="0">
            <a:spAutoFit/>
          </a:bodyPr>
          <a:lstStyle/>
          <a:p>
            <a:r>
              <a:rPr lang="en-US" sz="2800" dirty="0">
                <a:solidFill>
                  <a:srgbClr val="008000"/>
                </a:solidFill>
                <a:latin typeface="Wingdings 2" charset="2"/>
                <a:cs typeface="Wingdings 2" charset="2"/>
              </a:rPr>
              <a:t>R</a:t>
            </a:r>
            <a:endParaRPr lang="en-US" sz="13800" dirty="0">
              <a:solidFill>
                <a:srgbClr val="008000"/>
              </a:solidFill>
              <a:latin typeface="Wingdings 2" charset="2"/>
              <a:cs typeface="Wingdings 2" charset="2"/>
            </a:endParaRPr>
          </a:p>
        </p:txBody>
      </p:sp>
      <p:sp>
        <p:nvSpPr>
          <p:cNvPr id="42" name="TextBox 41"/>
          <p:cNvSpPr txBox="1"/>
          <p:nvPr/>
        </p:nvSpPr>
        <p:spPr>
          <a:xfrm>
            <a:off x="8604448" y="1839037"/>
            <a:ext cx="483573" cy="523220"/>
          </a:xfrm>
          <a:prstGeom prst="rect">
            <a:avLst/>
          </a:prstGeom>
          <a:noFill/>
        </p:spPr>
        <p:txBody>
          <a:bodyPr wrap="square" rtlCol="0">
            <a:spAutoFit/>
          </a:bodyPr>
          <a:lstStyle/>
          <a:p>
            <a:r>
              <a:rPr lang="en-US" sz="2800" dirty="0">
                <a:solidFill>
                  <a:srgbClr val="008000"/>
                </a:solidFill>
                <a:latin typeface="Wingdings 2" charset="2"/>
                <a:cs typeface="Wingdings 2" charset="2"/>
              </a:rPr>
              <a:t>R</a:t>
            </a:r>
            <a:endParaRPr lang="en-US" sz="13800" dirty="0">
              <a:solidFill>
                <a:srgbClr val="008000"/>
              </a:solidFill>
              <a:latin typeface="Wingdings 2" charset="2"/>
              <a:cs typeface="Wingdings 2" charset="2"/>
            </a:endParaRPr>
          </a:p>
        </p:txBody>
      </p:sp>
      <p:sp>
        <p:nvSpPr>
          <p:cNvPr id="5" name="TextBox 4"/>
          <p:cNvSpPr txBox="1"/>
          <p:nvPr/>
        </p:nvSpPr>
        <p:spPr>
          <a:xfrm>
            <a:off x="3190511" y="961845"/>
            <a:ext cx="1171101" cy="2646878"/>
          </a:xfrm>
          <a:prstGeom prst="rect">
            <a:avLst/>
          </a:prstGeom>
          <a:noFill/>
        </p:spPr>
        <p:txBody>
          <a:bodyPr wrap="none" rtlCol="0">
            <a:spAutoFit/>
          </a:bodyPr>
          <a:lstStyle/>
          <a:p>
            <a:r>
              <a:rPr lang="en-US" sz="16600" dirty="0" smtClean="0">
                <a:solidFill>
                  <a:schemeClr val="bg1"/>
                </a:solidFill>
              </a:rPr>
              <a:t>?</a:t>
            </a:r>
            <a:endParaRPr lang="en-US" sz="16600" dirty="0">
              <a:solidFill>
                <a:schemeClr val="bg1"/>
              </a:solidFill>
            </a:endParaRPr>
          </a:p>
        </p:txBody>
      </p:sp>
    </p:spTree>
    <p:extLst>
      <p:ext uri="{BB962C8B-B14F-4D97-AF65-F5344CB8AC3E}">
        <p14:creationId xmlns:p14="http://schemas.microsoft.com/office/powerpoint/2010/main" val="39703938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descr="Artsquad-Red-Below.png"/>
          <p:cNvPicPr>
            <a:picLocks noChangeAspect="1"/>
          </p:cNvPicPr>
          <p:nvPr/>
        </p:nvPicPr>
        <p:blipFill rotWithShape="1">
          <a:blip r:embed="rId3">
            <a:extLst>
              <a:ext uri="{28A0092B-C50C-407E-A947-70E740481C1C}">
                <a14:useLocalDpi xmlns:a14="http://schemas.microsoft.com/office/drawing/2010/main" val="0"/>
              </a:ext>
            </a:extLst>
          </a:blip>
          <a:srcRect b="32788"/>
          <a:stretch/>
        </p:blipFill>
        <p:spPr>
          <a:xfrm>
            <a:off x="0" y="3127765"/>
            <a:ext cx="9144000" cy="3730235"/>
          </a:xfrm>
          <a:prstGeom prst="rect">
            <a:avLst/>
          </a:prstGeom>
        </p:spPr>
      </p:pic>
      <p:pic>
        <p:nvPicPr>
          <p:cNvPr id="46" name="Picture 45" descr="Artsquad-Wav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25423"/>
            <a:ext cx="9144000" cy="3643896"/>
          </a:xfrm>
          <a:prstGeom prst="rect">
            <a:avLst/>
          </a:prstGeom>
        </p:spPr>
      </p:pic>
      <p:pic>
        <p:nvPicPr>
          <p:cNvPr id="49" name="Picture 48" descr="ArtsquadLog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3000" y="4759734"/>
            <a:ext cx="2594990" cy="897421"/>
          </a:xfrm>
          <a:prstGeom prst="rect">
            <a:avLst/>
          </a:prstGeom>
        </p:spPr>
      </p:pic>
      <p:pic>
        <p:nvPicPr>
          <p:cNvPr id="6" name="Picture 5" descr="lechat-valentin-385478.jpg"/>
          <p:cNvPicPr>
            <a:picLocks noChangeAspect="1"/>
          </p:cNvPicPr>
          <p:nvPr/>
        </p:nvPicPr>
        <p:blipFill rotWithShape="1">
          <a:blip r:embed="rId6">
            <a:extLst>
              <a:ext uri="{28A0092B-C50C-407E-A947-70E740481C1C}">
                <a14:useLocalDpi xmlns:a14="http://schemas.microsoft.com/office/drawing/2010/main" val="0"/>
              </a:ext>
            </a:extLst>
          </a:blip>
          <a:srcRect l="23885" t="3315" r="33558" b="48544"/>
          <a:stretch/>
        </p:blipFill>
        <p:spPr>
          <a:xfrm flipH="1">
            <a:off x="392598" y="1215657"/>
            <a:ext cx="3891265" cy="2571462"/>
          </a:xfrm>
          <a:prstGeom prst="rect">
            <a:avLst/>
          </a:prstGeom>
        </p:spPr>
      </p:pic>
      <p:pic>
        <p:nvPicPr>
          <p:cNvPr id="43" name="Picture 42" descr="lechat-valentin-385478.jpg"/>
          <p:cNvPicPr>
            <a:picLocks noChangeAspect="1"/>
          </p:cNvPicPr>
          <p:nvPr/>
        </p:nvPicPr>
        <p:blipFill rotWithShape="1">
          <a:blip r:embed="rId6">
            <a:extLst>
              <a:ext uri="{28A0092B-C50C-407E-A947-70E740481C1C}">
                <a14:useLocalDpi xmlns:a14="http://schemas.microsoft.com/office/drawing/2010/main" val="0"/>
              </a:ext>
            </a:extLst>
          </a:blip>
          <a:srcRect l="15606" t="8728" r="41838" b="43131"/>
          <a:stretch/>
        </p:blipFill>
        <p:spPr>
          <a:xfrm flipH="1">
            <a:off x="4683396" y="1215657"/>
            <a:ext cx="3891265" cy="2571462"/>
          </a:xfrm>
          <a:prstGeom prst="rect">
            <a:avLst/>
          </a:prstGeom>
        </p:spPr>
      </p:pic>
      <p:sp>
        <p:nvSpPr>
          <p:cNvPr id="48" name="Title 2"/>
          <p:cNvSpPr txBox="1">
            <a:spLocks/>
          </p:cNvSpPr>
          <p:nvPr/>
        </p:nvSpPr>
        <p:spPr>
          <a:xfrm>
            <a:off x="257175" y="271929"/>
            <a:ext cx="8511311" cy="6912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l-GR" sz="3600" dirty="0" smtClean="0">
                <a:latin typeface="Arial"/>
                <a:cs typeface="Arial"/>
              </a:rPr>
              <a:t>Ο Κανόνας των Τριών – Παράδειγμα 2</a:t>
            </a:r>
            <a:endParaRPr lang="en-US" sz="3600" dirty="0">
              <a:latin typeface="Arial"/>
              <a:cs typeface="Arial"/>
            </a:endParaRPr>
          </a:p>
        </p:txBody>
      </p:sp>
      <p:sp>
        <p:nvSpPr>
          <p:cNvPr id="2" name="Rectangle 1"/>
          <p:cNvSpPr/>
          <p:nvPr/>
        </p:nvSpPr>
        <p:spPr>
          <a:xfrm>
            <a:off x="392599" y="1215657"/>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92599" y="207511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92599" y="2935386"/>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1684743" y="1215657"/>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1684743" y="207511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1684743" y="2935386"/>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2991720" y="1215657"/>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2991720" y="207511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2991720" y="2935386"/>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TextBox 26"/>
          <p:cNvSpPr txBox="1"/>
          <p:nvPr/>
        </p:nvSpPr>
        <p:spPr>
          <a:xfrm>
            <a:off x="6281457" y="3744071"/>
            <a:ext cx="870701" cy="1015663"/>
          </a:xfrm>
          <a:prstGeom prst="rect">
            <a:avLst/>
          </a:prstGeom>
          <a:noFill/>
        </p:spPr>
        <p:txBody>
          <a:bodyPr wrap="none" rtlCol="0">
            <a:spAutoFit/>
          </a:bodyPr>
          <a:lstStyle/>
          <a:p>
            <a:r>
              <a:rPr lang="en-US" sz="6000" dirty="0">
                <a:solidFill>
                  <a:srgbClr val="008000"/>
                </a:solidFill>
                <a:latin typeface="Wingdings 2" charset="2"/>
                <a:cs typeface="Wingdings 2" charset="2"/>
              </a:rPr>
              <a:t>R</a:t>
            </a:r>
            <a:endParaRPr lang="en-US" sz="13800" dirty="0">
              <a:solidFill>
                <a:srgbClr val="008000"/>
              </a:solidFill>
              <a:latin typeface="Wingdings 2" charset="2"/>
              <a:cs typeface="Wingdings 2" charset="2"/>
            </a:endParaRPr>
          </a:p>
        </p:txBody>
      </p:sp>
      <p:sp>
        <p:nvSpPr>
          <p:cNvPr id="30" name="Rectangle 29"/>
          <p:cNvSpPr/>
          <p:nvPr/>
        </p:nvSpPr>
        <p:spPr>
          <a:xfrm>
            <a:off x="4683396" y="1223377"/>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p:cNvSpPr/>
          <p:nvPr/>
        </p:nvSpPr>
        <p:spPr>
          <a:xfrm>
            <a:off x="4683396" y="208283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p:cNvSpPr/>
          <p:nvPr/>
        </p:nvSpPr>
        <p:spPr>
          <a:xfrm>
            <a:off x="4683396" y="2943106"/>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p:cNvSpPr/>
          <p:nvPr/>
        </p:nvSpPr>
        <p:spPr>
          <a:xfrm>
            <a:off x="5975540" y="1223377"/>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p:cNvSpPr/>
          <p:nvPr/>
        </p:nvSpPr>
        <p:spPr>
          <a:xfrm>
            <a:off x="5975540" y="208283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p:cNvSpPr/>
          <p:nvPr/>
        </p:nvSpPr>
        <p:spPr>
          <a:xfrm>
            <a:off x="5975540" y="2943106"/>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p:cNvSpPr/>
          <p:nvPr/>
        </p:nvSpPr>
        <p:spPr>
          <a:xfrm>
            <a:off x="7282517" y="1223377"/>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p:cNvSpPr/>
          <p:nvPr/>
        </p:nvSpPr>
        <p:spPr>
          <a:xfrm>
            <a:off x="7282517" y="208283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p:cNvSpPr/>
          <p:nvPr/>
        </p:nvSpPr>
        <p:spPr>
          <a:xfrm>
            <a:off x="7282517" y="2943106"/>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TextBox 38"/>
          <p:cNvSpPr txBox="1"/>
          <p:nvPr/>
        </p:nvSpPr>
        <p:spPr>
          <a:xfrm>
            <a:off x="1932594" y="3744071"/>
            <a:ext cx="847887" cy="1015663"/>
          </a:xfrm>
          <a:prstGeom prst="rect">
            <a:avLst/>
          </a:prstGeom>
          <a:noFill/>
        </p:spPr>
        <p:txBody>
          <a:bodyPr wrap="square" rtlCol="0">
            <a:spAutoFit/>
          </a:bodyPr>
          <a:lstStyle/>
          <a:p>
            <a:r>
              <a:rPr lang="en-US" sz="6000" dirty="0" smtClean="0">
                <a:solidFill>
                  <a:srgbClr val="FF0000"/>
                </a:solidFill>
                <a:latin typeface="Wingdings 2" charset="2"/>
                <a:cs typeface="Wingdings 2" charset="2"/>
              </a:rPr>
              <a:t>S</a:t>
            </a:r>
            <a:endParaRPr lang="en-US" sz="16600" dirty="0">
              <a:solidFill>
                <a:srgbClr val="FF0000"/>
              </a:solidFill>
              <a:latin typeface="Wingdings 2" charset="2"/>
              <a:cs typeface="Wingdings 2" charset="2"/>
            </a:endParaRPr>
          </a:p>
        </p:txBody>
      </p:sp>
      <p:sp>
        <p:nvSpPr>
          <p:cNvPr id="41" name="TextBox 40"/>
          <p:cNvSpPr txBox="1"/>
          <p:nvPr/>
        </p:nvSpPr>
        <p:spPr>
          <a:xfrm>
            <a:off x="5745093" y="734717"/>
            <a:ext cx="650966" cy="523220"/>
          </a:xfrm>
          <a:prstGeom prst="rect">
            <a:avLst/>
          </a:prstGeom>
          <a:noFill/>
        </p:spPr>
        <p:txBody>
          <a:bodyPr wrap="square" rtlCol="0">
            <a:spAutoFit/>
          </a:bodyPr>
          <a:lstStyle/>
          <a:p>
            <a:r>
              <a:rPr lang="en-US" sz="2800" dirty="0">
                <a:solidFill>
                  <a:srgbClr val="008000"/>
                </a:solidFill>
                <a:latin typeface="Wingdings 2" charset="2"/>
                <a:cs typeface="Wingdings 2" charset="2"/>
              </a:rPr>
              <a:t>R</a:t>
            </a:r>
            <a:endParaRPr lang="en-US" sz="13800" dirty="0">
              <a:solidFill>
                <a:srgbClr val="008000"/>
              </a:solidFill>
              <a:latin typeface="Wingdings 2" charset="2"/>
              <a:cs typeface="Wingdings 2" charset="2"/>
            </a:endParaRPr>
          </a:p>
        </p:txBody>
      </p:sp>
      <p:sp>
        <p:nvSpPr>
          <p:cNvPr id="42" name="TextBox 41"/>
          <p:cNvSpPr txBox="1"/>
          <p:nvPr/>
        </p:nvSpPr>
        <p:spPr>
          <a:xfrm>
            <a:off x="8526700" y="1837273"/>
            <a:ext cx="483573" cy="523220"/>
          </a:xfrm>
          <a:prstGeom prst="rect">
            <a:avLst/>
          </a:prstGeom>
          <a:noFill/>
        </p:spPr>
        <p:txBody>
          <a:bodyPr wrap="square" rtlCol="0">
            <a:spAutoFit/>
          </a:bodyPr>
          <a:lstStyle/>
          <a:p>
            <a:r>
              <a:rPr lang="en-US" sz="2800" dirty="0">
                <a:solidFill>
                  <a:srgbClr val="008000"/>
                </a:solidFill>
                <a:latin typeface="Wingdings 2" charset="2"/>
                <a:cs typeface="Wingdings 2" charset="2"/>
              </a:rPr>
              <a:t>R</a:t>
            </a:r>
            <a:endParaRPr lang="en-US" sz="13800" dirty="0">
              <a:solidFill>
                <a:srgbClr val="008000"/>
              </a:solidFill>
              <a:latin typeface="Wingdings 2" charset="2"/>
              <a:cs typeface="Wingdings 2" charset="2"/>
            </a:endParaRPr>
          </a:p>
        </p:txBody>
      </p:sp>
      <p:sp>
        <p:nvSpPr>
          <p:cNvPr id="44" name="TextBox 43"/>
          <p:cNvSpPr txBox="1"/>
          <p:nvPr/>
        </p:nvSpPr>
        <p:spPr>
          <a:xfrm>
            <a:off x="8526700" y="2681496"/>
            <a:ext cx="483573" cy="523220"/>
          </a:xfrm>
          <a:prstGeom prst="rect">
            <a:avLst/>
          </a:prstGeom>
          <a:noFill/>
        </p:spPr>
        <p:txBody>
          <a:bodyPr wrap="square" rtlCol="0">
            <a:spAutoFit/>
          </a:bodyPr>
          <a:lstStyle/>
          <a:p>
            <a:r>
              <a:rPr lang="en-US" sz="2800" dirty="0">
                <a:solidFill>
                  <a:srgbClr val="008000"/>
                </a:solidFill>
                <a:latin typeface="Wingdings 2" charset="2"/>
                <a:cs typeface="Wingdings 2" charset="2"/>
              </a:rPr>
              <a:t>R</a:t>
            </a:r>
            <a:endParaRPr lang="en-US" sz="13800" dirty="0">
              <a:solidFill>
                <a:srgbClr val="008000"/>
              </a:solidFill>
              <a:latin typeface="Wingdings 2" charset="2"/>
              <a:cs typeface="Wingdings 2" charset="2"/>
            </a:endParaRPr>
          </a:p>
        </p:txBody>
      </p:sp>
      <p:sp>
        <p:nvSpPr>
          <p:cNvPr id="45" name="TextBox 44"/>
          <p:cNvSpPr txBox="1"/>
          <p:nvPr/>
        </p:nvSpPr>
        <p:spPr>
          <a:xfrm>
            <a:off x="392599" y="1140241"/>
            <a:ext cx="1171101" cy="2646878"/>
          </a:xfrm>
          <a:prstGeom prst="rect">
            <a:avLst/>
          </a:prstGeom>
          <a:noFill/>
        </p:spPr>
        <p:txBody>
          <a:bodyPr wrap="none" rtlCol="0">
            <a:spAutoFit/>
          </a:bodyPr>
          <a:lstStyle/>
          <a:p>
            <a:r>
              <a:rPr lang="en-US" sz="16600" dirty="0" smtClean="0">
                <a:solidFill>
                  <a:schemeClr val="bg1"/>
                </a:solidFill>
              </a:rPr>
              <a:t>?</a:t>
            </a:r>
            <a:endParaRPr lang="en-US" sz="16600" dirty="0">
              <a:solidFill>
                <a:schemeClr val="bg1"/>
              </a:solidFill>
            </a:endParaRPr>
          </a:p>
        </p:txBody>
      </p:sp>
    </p:spTree>
    <p:extLst>
      <p:ext uri="{BB962C8B-B14F-4D97-AF65-F5344CB8AC3E}">
        <p14:creationId xmlns:p14="http://schemas.microsoft.com/office/powerpoint/2010/main" val="9010170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descr="Artsquad-Red-Below.png"/>
          <p:cNvPicPr>
            <a:picLocks noChangeAspect="1"/>
          </p:cNvPicPr>
          <p:nvPr/>
        </p:nvPicPr>
        <p:blipFill rotWithShape="1">
          <a:blip r:embed="rId3">
            <a:extLst>
              <a:ext uri="{28A0092B-C50C-407E-A947-70E740481C1C}">
                <a14:useLocalDpi xmlns:a14="http://schemas.microsoft.com/office/drawing/2010/main" val="0"/>
              </a:ext>
            </a:extLst>
          </a:blip>
          <a:srcRect b="32788"/>
          <a:stretch/>
        </p:blipFill>
        <p:spPr>
          <a:xfrm>
            <a:off x="0" y="3127765"/>
            <a:ext cx="9144000" cy="3730235"/>
          </a:xfrm>
          <a:prstGeom prst="rect">
            <a:avLst/>
          </a:prstGeom>
        </p:spPr>
      </p:pic>
      <p:pic>
        <p:nvPicPr>
          <p:cNvPr id="46" name="Picture 45" descr="Artsquad-Wav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25423"/>
            <a:ext cx="9144000" cy="3643896"/>
          </a:xfrm>
          <a:prstGeom prst="rect">
            <a:avLst/>
          </a:prstGeom>
        </p:spPr>
      </p:pic>
      <p:pic>
        <p:nvPicPr>
          <p:cNvPr id="49" name="Picture 48" descr="ArtsquadLog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3000" y="4759734"/>
            <a:ext cx="2594990" cy="897421"/>
          </a:xfrm>
          <a:prstGeom prst="rect">
            <a:avLst/>
          </a:prstGeom>
        </p:spPr>
      </p:pic>
      <p:sp>
        <p:nvSpPr>
          <p:cNvPr id="50" name="Rectangle 49"/>
          <p:cNvSpPr/>
          <p:nvPr/>
        </p:nvSpPr>
        <p:spPr>
          <a:xfrm>
            <a:off x="5995301" y="3003572"/>
            <a:ext cx="2341348" cy="1339200"/>
          </a:xfrm>
          <a:prstGeom prst="rect">
            <a:avLst/>
          </a:prstGeom>
          <a:solidFill>
            <a:schemeClr val="bg1">
              <a:lumMod val="75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Chord 50"/>
          <p:cNvSpPr/>
          <p:nvPr/>
        </p:nvSpPr>
        <p:spPr>
          <a:xfrm rot="17556289">
            <a:off x="6678094" y="2740505"/>
            <a:ext cx="914400" cy="914400"/>
          </a:xfrm>
          <a:prstGeom prst="chord">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52" name="Title 2"/>
          <p:cNvSpPr txBox="1">
            <a:spLocks/>
          </p:cNvSpPr>
          <p:nvPr/>
        </p:nvSpPr>
        <p:spPr>
          <a:xfrm>
            <a:off x="210110" y="1"/>
            <a:ext cx="8585768" cy="676480"/>
          </a:xfrm>
          <a:prstGeom prst="rect">
            <a:avLst/>
          </a:prstGeom>
        </p:spPr>
        <p:txBody>
          <a:bodyPr vert="horz" lIns="91440" tIns="45720" rIns="91440" bIns="45720" rtlCol="0" anchor="ctr">
            <a:normAutofit fontScale="7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l-GR" sz="4000" dirty="0" smtClean="0">
                <a:latin typeface="Arial"/>
                <a:cs typeface="Arial"/>
              </a:rPr>
              <a:t>Φωτογραφίστε μακρυά από την πηγή του φωτός</a:t>
            </a:r>
            <a:endParaRPr lang="en-US" sz="4000" dirty="0">
              <a:latin typeface="Arial"/>
              <a:cs typeface="Arial"/>
            </a:endParaRPr>
          </a:p>
        </p:txBody>
      </p:sp>
      <p:sp>
        <p:nvSpPr>
          <p:cNvPr id="53" name="Oval 52"/>
          <p:cNvSpPr/>
          <p:nvPr/>
        </p:nvSpPr>
        <p:spPr>
          <a:xfrm rot="4500000">
            <a:off x="1506606" y="1307367"/>
            <a:ext cx="406400" cy="406400"/>
          </a:xfrm>
          <a:prstGeom prst="ellipse">
            <a:avLst/>
          </a:prstGeom>
          <a:gradFill>
            <a:gsLst>
              <a:gs pos="0">
                <a:schemeClr val="tx1"/>
              </a:gs>
              <a:gs pos="100000">
                <a:schemeClr val="accent1">
                  <a:lumMod val="40000"/>
                  <a:lumOff val="60000"/>
                </a:schemeClr>
              </a:gs>
              <a:gs pos="42000">
                <a:schemeClr val="accent1">
                  <a:tint val="100000"/>
                  <a:shade val="100000"/>
                  <a:satMod val="13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Trapezoid 53"/>
          <p:cNvSpPr/>
          <p:nvPr/>
        </p:nvSpPr>
        <p:spPr>
          <a:xfrm>
            <a:off x="1382607" y="1716564"/>
            <a:ext cx="736600" cy="948267"/>
          </a:xfrm>
          <a:prstGeom prst="trapezoid">
            <a:avLst/>
          </a:prstGeom>
          <a:gradFill>
            <a:gsLst>
              <a:gs pos="0">
                <a:schemeClr val="tx1"/>
              </a:gs>
              <a:gs pos="26000">
                <a:schemeClr val="tx2">
                  <a:lumMod val="75000"/>
                </a:schemeClr>
              </a:gs>
              <a:gs pos="99000">
                <a:schemeClr val="accent1">
                  <a:lumMod val="20000"/>
                  <a:lumOff val="80000"/>
                  <a:alpha val="70000"/>
                </a:schemeClr>
              </a:gs>
            </a:gsLst>
            <a:lin ang="21120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Isosceles Triangle 54"/>
          <p:cNvSpPr/>
          <p:nvPr/>
        </p:nvSpPr>
        <p:spPr>
          <a:xfrm rot="4538489">
            <a:off x="3681708" y="807052"/>
            <a:ext cx="752881" cy="691549"/>
          </a:xfrm>
          <a:prstGeom prst="triangl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Rounded Rectangle 55"/>
          <p:cNvSpPr/>
          <p:nvPr/>
        </p:nvSpPr>
        <p:spPr>
          <a:xfrm>
            <a:off x="3244956" y="1764890"/>
            <a:ext cx="656614" cy="406400"/>
          </a:xfrm>
          <a:prstGeom prst="round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Trapezoid 56"/>
          <p:cNvSpPr/>
          <p:nvPr/>
        </p:nvSpPr>
        <p:spPr>
          <a:xfrm rot="5400000">
            <a:off x="2905077" y="1831411"/>
            <a:ext cx="388785" cy="290973"/>
          </a:xfrm>
          <a:prstGeom prst="trapezoid">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Trapezoid 57"/>
          <p:cNvSpPr/>
          <p:nvPr/>
        </p:nvSpPr>
        <p:spPr>
          <a:xfrm rot="16200000">
            <a:off x="602963" y="2093157"/>
            <a:ext cx="317542" cy="948267"/>
          </a:xfrm>
          <a:prstGeom prst="trapezoid">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Rounded Rectangle 58"/>
          <p:cNvSpPr/>
          <p:nvPr/>
        </p:nvSpPr>
        <p:spPr>
          <a:xfrm rot="10800000">
            <a:off x="4917391" y="1764890"/>
            <a:ext cx="656614" cy="406400"/>
          </a:xfrm>
          <a:prstGeom prst="round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Trapezoid 59"/>
          <p:cNvSpPr/>
          <p:nvPr/>
        </p:nvSpPr>
        <p:spPr>
          <a:xfrm rot="16200000">
            <a:off x="5525099" y="1831411"/>
            <a:ext cx="388785" cy="290973"/>
          </a:xfrm>
          <a:prstGeom prst="trapezoid">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Oval 60"/>
          <p:cNvSpPr/>
          <p:nvPr/>
        </p:nvSpPr>
        <p:spPr>
          <a:xfrm rot="5400000">
            <a:off x="5481163" y="2358654"/>
            <a:ext cx="138573" cy="406400"/>
          </a:xfrm>
          <a:prstGeom prst="ellipse">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Trapezoid 61"/>
          <p:cNvSpPr/>
          <p:nvPr/>
        </p:nvSpPr>
        <p:spPr>
          <a:xfrm rot="16200000">
            <a:off x="6069013" y="2083138"/>
            <a:ext cx="317542" cy="948267"/>
          </a:xfrm>
          <a:prstGeom prst="trapezoid">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Rectangle 62"/>
          <p:cNvSpPr/>
          <p:nvPr/>
        </p:nvSpPr>
        <p:spPr>
          <a:xfrm>
            <a:off x="287599" y="702397"/>
            <a:ext cx="4198875" cy="38448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Rectangle 63"/>
          <p:cNvSpPr/>
          <p:nvPr/>
        </p:nvSpPr>
        <p:spPr>
          <a:xfrm>
            <a:off x="781201" y="3013637"/>
            <a:ext cx="2341348" cy="1339200"/>
          </a:xfrm>
          <a:prstGeom prst="rect">
            <a:avLst/>
          </a:prstGeom>
          <a:solidFill>
            <a:schemeClr val="tx2">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Trapezoid 64"/>
          <p:cNvSpPr/>
          <p:nvPr/>
        </p:nvSpPr>
        <p:spPr>
          <a:xfrm>
            <a:off x="1543516" y="3805582"/>
            <a:ext cx="898524" cy="544320"/>
          </a:xfrm>
          <a:prstGeom prst="trapezoid">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Smiley Face 65"/>
          <p:cNvSpPr/>
          <p:nvPr/>
        </p:nvSpPr>
        <p:spPr>
          <a:xfrm>
            <a:off x="1711498" y="3243022"/>
            <a:ext cx="562560" cy="562560"/>
          </a:xfrm>
          <a:prstGeom prst="smileyFace">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Rectangle 66"/>
          <p:cNvSpPr/>
          <p:nvPr/>
        </p:nvSpPr>
        <p:spPr>
          <a:xfrm>
            <a:off x="4638874" y="702397"/>
            <a:ext cx="4198875" cy="38448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Trapezoid 67"/>
          <p:cNvSpPr/>
          <p:nvPr/>
        </p:nvSpPr>
        <p:spPr>
          <a:xfrm>
            <a:off x="6709470" y="3798452"/>
            <a:ext cx="898524" cy="544320"/>
          </a:xfrm>
          <a:prstGeom prst="trapezoid">
            <a:avLst/>
          </a:prstGeom>
          <a:solidFill>
            <a:schemeClr val="tx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Oval 68"/>
          <p:cNvSpPr/>
          <p:nvPr/>
        </p:nvSpPr>
        <p:spPr>
          <a:xfrm rot="4500000">
            <a:off x="6967268" y="1264494"/>
            <a:ext cx="406400" cy="406400"/>
          </a:xfrm>
          <a:prstGeom prst="ellipse">
            <a:avLst/>
          </a:prstGeom>
          <a:gradFill>
            <a:gsLst>
              <a:gs pos="0">
                <a:schemeClr val="tx1"/>
              </a:gs>
              <a:gs pos="100000">
                <a:schemeClr val="accent1">
                  <a:lumMod val="40000"/>
                  <a:lumOff val="60000"/>
                </a:schemeClr>
              </a:gs>
              <a:gs pos="42000">
                <a:schemeClr val="accent1">
                  <a:tint val="100000"/>
                  <a:shade val="100000"/>
                  <a:satMod val="13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Trapezoid 69"/>
          <p:cNvSpPr/>
          <p:nvPr/>
        </p:nvSpPr>
        <p:spPr>
          <a:xfrm>
            <a:off x="6807688" y="1670894"/>
            <a:ext cx="736600" cy="948267"/>
          </a:xfrm>
          <a:prstGeom prst="trapezoid">
            <a:avLst/>
          </a:prstGeom>
          <a:gradFill>
            <a:gsLst>
              <a:gs pos="0">
                <a:schemeClr val="tx1"/>
              </a:gs>
              <a:gs pos="26000">
                <a:schemeClr val="tx2">
                  <a:lumMod val="75000"/>
                </a:schemeClr>
              </a:gs>
              <a:gs pos="99000">
                <a:schemeClr val="accent1">
                  <a:lumMod val="20000"/>
                  <a:lumOff val="80000"/>
                  <a:alpha val="70000"/>
                </a:schemeClr>
              </a:gs>
            </a:gsLst>
            <a:lin ang="21120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Isosceles Triangle 70"/>
          <p:cNvSpPr/>
          <p:nvPr/>
        </p:nvSpPr>
        <p:spPr>
          <a:xfrm rot="4538489">
            <a:off x="8032984" y="807051"/>
            <a:ext cx="752881" cy="691549"/>
          </a:xfrm>
          <a:prstGeom prst="triangl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TextBox 71"/>
          <p:cNvSpPr txBox="1"/>
          <p:nvPr/>
        </p:nvSpPr>
        <p:spPr>
          <a:xfrm>
            <a:off x="4969047" y="3027984"/>
            <a:ext cx="1007908" cy="1200329"/>
          </a:xfrm>
          <a:prstGeom prst="rect">
            <a:avLst/>
          </a:prstGeom>
          <a:noFill/>
        </p:spPr>
        <p:txBody>
          <a:bodyPr wrap="none" rtlCol="0">
            <a:spAutoFit/>
          </a:bodyPr>
          <a:lstStyle/>
          <a:p>
            <a:r>
              <a:rPr lang="en-US" sz="7200" dirty="0">
                <a:solidFill>
                  <a:srgbClr val="FF0000"/>
                </a:solidFill>
                <a:latin typeface="Wingdings 2" charset="2"/>
                <a:cs typeface="Wingdings 2" charset="2"/>
              </a:rPr>
              <a:t>T</a:t>
            </a:r>
          </a:p>
        </p:txBody>
      </p:sp>
      <p:sp>
        <p:nvSpPr>
          <p:cNvPr id="73" name="TextBox 72"/>
          <p:cNvSpPr txBox="1"/>
          <p:nvPr/>
        </p:nvSpPr>
        <p:spPr>
          <a:xfrm>
            <a:off x="3122549" y="3014268"/>
            <a:ext cx="1007908" cy="1200329"/>
          </a:xfrm>
          <a:prstGeom prst="rect">
            <a:avLst/>
          </a:prstGeom>
          <a:noFill/>
        </p:spPr>
        <p:txBody>
          <a:bodyPr wrap="none" rtlCol="0">
            <a:spAutoFit/>
          </a:bodyPr>
          <a:lstStyle/>
          <a:p>
            <a:r>
              <a:rPr lang="en-US" sz="7200" dirty="0">
                <a:solidFill>
                  <a:srgbClr val="008000"/>
                </a:solidFill>
                <a:latin typeface="Wingdings 2" charset="2"/>
                <a:cs typeface="Wingdings 2" charset="2"/>
              </a:rPr>
              <a:t>R</a:t>
            </a:r>
          </a:p>
        </p:txBody>
      </p:sp>
      <p:sp>
        <p:nvSpPr>
          <p:cNvPr id="74" name="Rectangle 73"/>
          <p:cNvSpPr/>
          <p:nvPr/>
        </p:nvSpPr>
        <p:spPr>
          <a:xfrm flipH="1">
            <a:off x="3527542" y="2171291"/>
            <a:ext cx="45719" cy="673826"/>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75" name="Rectangle 74"/>
          <p:cNvSpPr/>
          <p:nvPr/>
        </p:nvSpPr>
        <p:spPr>
          <a:xfrm flipH="1">
            <a:off x="5226907" y="2155653"/>
            <a:ext cx="45719" cy="673826"/>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76" name="Down Arrow 75"/>
          <p:cNvSpPr/>
          <p:nvPr/>
        </p:nvSpPr>
        <p:spPr>
          <a:xfrm>
            <a:off x="1699485" y="2726062"/>
            <a:ext cx="259190" cy="206834"/>
          </a:xfrm>
          <a:prstGeom prst="downArrow">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Down Arrow 76"/>
          <p:cNvSpPr/>
          <p:nvPr/>
        </p:nvSpPr>
        <p:spPr>
          <a:xfrm>
            <a:off x="7029137" y="2746277"/>
            <a:ext cx="259190" cy="206834"/>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Oval 77"/>
          <p:cNvSpPr/>
          <p:nvPr/>
        </p:nvSpPr>
        <p:spPr>
          <a:xfrm rot="20658454">
            <a:off x="3596540" y="878777"/>
            <a:ext cx="224731" cy="707270"/>
          </a:xfrm>
          <a:prstGeom prst="ellipse">
            <a:avLst/>
          </a:prstGeom>
          <a:solidFill>
            <a:srgbClr val="FFFFFF"/>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79" name="Oval 78"/>
          <p:cNvSpPr/>
          <p:nvPr/>
        </p:nvSpPr>
        <p:spPr>
          <a:xfrm rot="20658454">
            <a:off x="7939175" y="878777"/>
            <a:ext cx="224731" cy="707270"/>
          </a:xfrm>
          <a:prstGeom prst="ellipse">
            <a:avLst/>
          </a:prstGeom>
          <a:solidFill>
            <a:schemeClr val="bg1"/>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80" name="Chord 79"/>
          <p:cNvSpPr/>
          <p:nvPr/>
        </p:nvSpPr>
        <p:spPr>
          <a:xfrm rot="17556289">
            <a:off x="6748201" y="2805394"/>
            <a:ext cx="820569" cy="731405"/>
          </a:xfrm>
          <a:prstGeom prst="chord">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81" name="Oval 80"/>
          <p:cNvSpPr/>
          <p:nvPr/>
        </p:nvSpPr>
        <p:spPr>
          <a:xfrm>
            <a:off x="6871528" y="3232957"/>
            <a:ext cx="562560" cy="562560"/>
          </a:xfrm>
          <a:prstGeom prst="ellipse">
            <a:avLst/>
          </a:prstGeom>
          <a:solidFill>
            <a:srgbClr val="000000"/>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 name="Rectangle 81"/>
          <p:cNvSpPr/>
          <p:nvPr/>
        </p:nvSpPr>
        <p:spPr>
          <a:xfrm flipH="1">
            <a:off x="4126611" y="1333981"/>
            <a:ext cx="45719" cy="151113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83" name="Rectangle 82"/>
          <p:cNvSpPr/>
          <p:nvPr/>
        </p:nvSpPr>
        <p:spPr>
          <a:xfrm flipH="1">
            <a:off x="8495165" y="1306431"/>
            <a:ext cx="45719" cy="151113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84" name="Striped Right Arrow 83"/>
          <p:cNvSpPr/>
          <p:nvPr/>
        </p:nvSpPr>
        <p:spPr>
          <a:xfrm rot="9623005">
            <a:off x="7457195" y="1228857"/>
            <a:ext cx="369552" cy="188795"/>
          </a:xfrm>
          <a:prstGeom prst="striped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5" name="Striped Right Arrow 84"/>
          <p:cNvSpPr/>
          <p:nvPr/>
        </p:nvSpPr>
        <p:spPr>
          <a:xfrm rot="9623005">
            <a:off x="2882266" y="1288311"/>
            <a:ext cx="603770" cy="217834"/>
          </a:xfrm>
          <a:prstGeom prst="striped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6" name="Striped Right Arrow 85"/>
          <p:cNvSpPr/>
          <p:nvPr/>
        </p:nvSpPr>
        <p:spPr>
          <a:xfrm rot="7410009">
            <a:off x="6358648" y="3506804"/>
            <a:ext cx="357663" cy="577425"/>
          </a:xfrm>
          <a:prstGeom prst="striped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7" name="Striped Right Arrow 86"/>
          <p:cNvSpPr/>
          <p:nvPr/>
        </p:nvSpPr>
        <p:spPr>
          <a:xfrm rot="3259284">
            <a:off x="7605271" y="3453556"/>
            <a:ext cx="357663" cy="577425"/>
          </a:xfrm>
          <a:prstGeom prst="striped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8" name="Striped Right Arrow 87"/>
          <p:cNvSpPr/>
          <p:nvPr/>
        </p:nvSpPr>
        <p:spPr>
          <a:xfrm rot="348602">
            <a:off x="7802266" y="2949515"/>
            <a:ext cx="357663" cy="577425"/>
          </a:xfrm>
          <a:prstGeom prst="striped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9" name="Striped Right Arrow 88"/>
          <p:cNvSpPr/>
          <p:nvPr/>
        </p:nvSpPr>
        <p:spPr>
          <a:xfrm rot="9998746">
            <a:off x="6169893" y="3037069"/>
            <a:ext cx="357663" cy="577425"/>
          </a:xfrm>
          <a:prstGeom prst="striped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07063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descr="Artsquad-Red-Below.png"/>
          <p:cNvPicPr>
            <a:picLocks noChangeAspect="1"/>
          </p:cNvPicPr>
          <p:nvPr/>
        </p:nvPicPr>
        <p:blipFill rotWithShape="1">
          <a:blip r:embed="rId3">
            <a:extLst>
              <a:ext uri="{28A0092B-C50C-407E-A947-70E740481C1C}">
                <a14:useLocalDpi xmlns:a14="http://schemas.microsoft.com/office/drawing/2010/main" val="0"/>
              </a:ext>
            </a:extLst>
          </a:blip>
          <a:srcRect b="32788"/>
          <a:stretch/>
        </p:blipFill>
        <p:spPr>
          <a:xfrm>
            <a:off x="0" y="3127765"/>
            <a:ext cx="9144000" cy="3730235"/>
          </a:xfrm>
          <a:prstGeom prst="rect">
            <a:avLst/>
          </a:prstGeom>
        </p:spPr>
      </p:pic>
      <p:pic>
        <p:nvPicPr>
          <p:cNvPr id="46" name="Picture 45" descr="Artsquad-Wav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25423"/>
            <a:ext cx="9144000" cy="3643896"/>
          </a:xfrm>
          <a:prstGeom prst="rect">
            <a:avLst/>
          </a:prstGeom>
        </p:spPr>
      </p:pic>
      <p:pic>
        <p:nvPicPr>
          <p:cNvPr id="49" name="Picture 48" descr="ArtsquadLog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3000" y="4759734"/>
            <a:ext cx="2594990" cy="897421"/>
          </a:xfrm>
          <a:prstGeom prst="rect">
            <a:avLst/>
          </a:prstGeom>
        </p:spPr>
      </p:pic>
      <p:sp>
        <p:nvSpPr>
          <p:cNvPr id="53" name="Oval 52"/>
          <p:cNvSpPr/>
          <p:nvPr/>
        </p:nvSpPr>
        <p:spPr>
          <a:xfrm rot="1596442">
            <a:off x="1548680" y="1290792"/>
            <a:ext cx="406400" cy="406400"/>
          </a:xfrm>
          <a:prstGeom prst="ellipse">
            <a:avLst/>
          </a:prstGeom>
          <a:gradFill>
            <a:gsLst>
              <a:gs pos="0">
                <a:schemeClr val="tx1"/>
              </a:gs>
              <a:gs pos="100000">
                <a:schemeClr val="accent1">
                  <a:lumMod val="40000"/>
                  <a:lumOff val="60000"/>
                </a:schemeClr>
              </a:gs>
              <a:gs pos="42000">
                <a:schemeClr val="accent1">
                  <a:tint val="100000"/>
                  <a:shade val="100000"/>
                  <a:satMod val="13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Trapezoid 53"/>
          <p:cNvSpPr/>
          <p:nvPr/>
        </p:nvSpPr>
        <p:spPr>
          <a:xfrm>
            <a:off x="1382607" y="1716564"/>
            <a:ext cx="736600" cy="948267"/>
          </a:xfrm>
          <a:prstGeom prst="trapezoid">
            <a:avLst/>
          </a:prstGeom>
          <a:gradFill>
            <a:gsLst>
              <a:gs pos="0">
                <a:schemeClr val="tx1"/>
              </a:gs>
              <a:gs pos="26000">
                <a:schemeClr val="tx2">
                  <a:lumMod val="75000"/>
                </a:schemeClr>
              </a:gs>
              <a:gs pos="99000">
                <a:schemeClr val="accent1">
                  <a:lumMod val="20000"/>
                  <a:lumOff val="80000"/>
                  <a:alpha val="70000"/>
                </a:schemeClr>
              </a:gs>
            </a:gsLst>
            <a:lin ang="21120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Isosceles Triangle 54"/>
          <p:cNvSpPr/>
          <p:nvPr/>
        </p:nvSpPr>
        <p:spPr>
          <a:xfrm rot="1077423">
            <a:off x="2112836" y="356620"/>
            <a:ext cx="752881" cy="691549"/>
          </a:xfrm>
          <a:prstGeom prst="triangl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Rounded Rectangle 55"/>
          <p:cNvSpPr/>
          <p:nvPr/>
        </p:nvSpPr>
        <p:spPr>
          <a:xfrm>
            <a:off x="3244956" y="1764890"/>
            <a:ext cx="656614" cy="406400"/>
          </a:xfrm>
          <a:prstGeom prst="round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Trapezoid 56"/>
          <p:cNvSpPr/>
          <p:nvPr/>
        </p:nvSpPr>
        <p:spPr>
          <a:xfrm rot="5400000">
            <a:off x="2905077" y="1831411"/>
            <a:ext cx="388785" cy="290973"/>
          </a:xfrm>
          <a:prstGeom prst="trapezoid">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Trapezoid 57"/>
          <p:cNvSpPr/>
          <p:nvPr/>
        </p:nvSpPr>
        <p:spPr>
          <a:xfrm rot="16200000">
            <a:off x="602963" y="2093157"/>
            <a:ext cx="317542" cy="948267"/>
          </a:xfrm>
          <a:prstGeom prst="trapezoid">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Trapezoid 61"/>
          <p:cNvSpPr/>
          <p:nvPr/>
        </p:nvSpPr>
        <p:spPr>
          <a:xfrm rot="16200000">
            <a:off x="4954237" y="2083138"/>
            <a:ext cx="317542" cy="948267"/>
          </a:xfrm>
          <a:prstGeom prst="trapezoid">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Rectangle 62"/>
          <p:cNvSpPr/>
          <p:nvPr/>
        </p:nvSpPr>
        <p:spPr>
          <a:xfrm>
            <a:off x="287599" y="702397"/>
            <a:ext cx="4198875" cy="38448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Rectangle 63"/>
          <p:cNvSpPr/>
          <p:nvPr/>
        </p:nvSpPr>
        <p:spPr>
          <a:xfrm>
            <a:off x="781201" y="3013637"/>
            <a:ext cx="2341348" cy="1339200"/>
          </a:xfrm>
          <a:prstGeom prst="rect">
            <a:avLst/>
          </a:prstGeom>
          <a:solidFill>
            <a:schemeClr val="tx2">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Trapezoid 64"/>
          <p:cNvSpPr/>
          <p:nvPr/>
        </p:nvSpPr>
        <p:spPr>
          <a:xfrm>
            <a:off x="1543516" y="3805582"/>
            <a:ext cx="898524" cy="544320"/>
          </a:xfrm>
          <a:prstGeom prst="trapezoid">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Smiley Face 65"/>
          <p:cNvSpPr/>
          <p:nvPr/>
        </p:nvSpPr>
        <p:spPr>
          <a:xfrm>
            <a:off x="1711498" y="3243022"/>
            <a:ext cx="562560" cy="562560"/>
          </a:xfrm>
          <a:prstGeom prst="smileyFace">
            <a:avLst/>
          </a:prstGeom>
          <a:solidFill>
            <a:srgbClr val="FFFFFF"/>
          </a:solidFill>
          <a:effectLst>
            <a:outerShdw blurRad="40000" dist="23000" dir="588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Rectangle 66"/>
          <p:cNvSpPr/>
          <p:nvPr/>
        </p:nvSpPr>
        <p:spPr>
          <a:xfrm>
            <a:off x="4638874" y="702397"/>
            <a:ext cx="4198875" cy="38448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Oval 68"/>
          <p:cNvSpPr/>
          <p:nvPr/>
        </p:nvSpPr>
        <p:spPr>
          <a:xfrm rot="4500000">
            <a:off x="5899324" y="1264494"/>
            <a:ext cx="406400" cy="406400"/>
          </a:xfrm>
          <a:prstGeom prst="ellipse">
            <a:avLst/>
          </a:prstGeom>
          <a:gradFill>
            <a:gsLst>
              <a:gs pos="0">
                <a:schemeClr val="tx1"/>
              </a:gs>
              <a:gs pos="100000">
                <a:schemeClr val="accent1">
                  <a:lumMod val="40000"/>
                  <a:lumOff val="60000"/>
                </a:schemeClr>
              </a:gs>
              <a:gs pos="42000">
                <a:schemeClr val="accent1">
                  <a:tint val="100000"/>
                  <a:shade val="100000"/>
                  <a:satMod val="13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Trapezoid 69"/>
          <p:cNvSpPr/>
          <p:nvPr/>
        </p:nvSpPr>
        <p:spPr>
          <a:xfrm>
            <a:off x="5739744" y="1670894"/>
            <a:ext cx="736600" cy="948267"/>
          </a:xfrm>
          <a:prstGeom prst="trapezoid">
            <a:avLst/>
          </a:prstGeom>
          <a:gradFill>
            <a:gsLst>
              <a:gs pos="0">
                <a:schemeClr val="tx1"/>
              </a:gs>
              <a:gs pos="26000">
                <a:schemeClr val="tx2">
                  <a:lumMod val="75000"/>
                </a:schemeClr>
              </a:gs>
              <a:gs pos="99000">
                <a:schemeClr val="accent1">
                  <a:lumMod val="20000"/>
                  <a:lumOff val="80000"/>
                  <a:alpha val="70000"/>
                </a:schemeClr>
              </a:gs>
            </a:gsLst>
            <a:lin ang="21120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Isosceles Triangle 70"/>
          <p:cNvSpPr/>
          <p:nvPr/>
        </p:nvSpPr>
        <p:spPr>
          <a:xfrm rot="4538489">
            <a:off x="8032984" y="807051"/>
            <a:ext cx="752881" cy="691549"/>
          </a:xfrm>
          <a:prstGeom prst="triangl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TextBox 71"/>
          <p:cNvSpPr txBox="1"/>
          <p:nvPr/>
        </p:nvSpPr>
        <p:spPr>
          <a:xfrm>
            <a:off x="3122549" y="3090264"/>
            <a:ext cx="1007908" cy="1200329"/>
          </a:xfrm>
          <a:prstGeom prst="rect">
            <a:avLst/>
          </a:prstGeom>
          <a:noFill/>
        </p:spPr>
        <p:txBody>
          <a:bodyPr wrap="none" rtlCol="0">
            <a:spAutoFit/>
          </a:bodyPr>
          <a:lstStyle/>
          <a:p>
            <a:r>
              <a:rPr lang="en-US" sz="7200" dirty="0">
                <a:solidFill>
                  <a:srgbClr val="FF0000"/>
                </a:solidFill>
                <a:latin typeface="Wingdings 2" charset="2"/>
                <a:cs typeface="Wingdings 2" charset="2"/>
              </a:rPr>
              <a:t>T</a:t>
            </a:r>
          </a:p>
        </p:txBody>
      </p:sp>
      <p:sp>
        <p:nvSpPr>
          <p:cNvPr id="74" name="Rectangle 73"/>
          <p:cNvSpPr/>
          <p:nvPr/>
        </p:nvSpPr>
        <p:spPr>
          <a:xfrm flipH="1">
            <a:off x="3527542" y="2171291"/>
            <a:ext cx="45719" cy="673826"/>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76" name="Down Arrow 75"/>
          <p:cNvSpPr/>
          <p:nvPr/>
        </p:nvSpPr>
        <p:spPr>
          <a:xfrm>
            <a:off x="6018800" y="2741700"/>
            <a:ext cx="259190" cy="206834"/>
          </a:xfrm>
          <a:prstGeom prst="downArrow">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Down Arrow 76"/>
          <p:cNvSpPr/>
          <p:nvPr/>
        </p:nvSpPr>
        <p:spPr>
          <a:xfrm>
            <a:off x="1681259" y="2751651"/>
            <a:ext cx="259190" cy="206834"/>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Oval 78"/>
          <p:cNvSpPr/>
          <p:nvPr/>
        </p:nvSpPr>
        <p:spPr>
          <a:xfrm rot="20658454">
            <a:off x="7939175" y="878777"/>
            <a:ext cx="224731" cy="707270"/>
          </a:xfrm>
          <a:prstGeom prst="ellipse">
            <a:avLst/>
          </a:prstGeom>
          <a:solidFill>
            <a:schemeClr val="bg1"/>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83" name="Rectangle 82"/>
          <p:cNvSpPr/>
          <p:nvPr/>
        </p:nvSpPr>
        <p:spPr>
          <a:xfrm flipH="1">
            <a:off x="8495165" y="1306431"/>
            <a:ext cx="45719" cy="151113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84" name="Striped Right Arrow 83"/>
          <p:cNvSpPr/>
          <p:nvPr/>
        </p:nvSpPr>
        <p:spPr>
          <a:xfrm rot="9623005">
            <a:off x="7457195" y="1228857"/>
            <a:ext cx="369552" cy="188795"/>
          </a:xfrm>
          <a:prstGeom prst="striped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5" name="Striped Right Arrow 84"/>
          <p:cNvSpPr/>
          <p:nvPr/>
        </p:nvSpPr>
        <p:spPr>
          <a:xfrm rot="7125303">
            <a:off x="1963397" y="1225064"/>
            <a:ext cx="603770" cy="217834"/>
          </a:xfrm>
          <a:prstGeom prst="striped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p:cNvSpPr/>
          <p:nvPr/>
        </p:nvSpPr>
        <p:spPr>
          <a:xfrm>
            <a:off x="4932299" y="3013637"/>
            <a:ext cx="2341348" cy="1339200"/>
          </a:xfrm>
          <a:prstGeom prst="rect">
            <a:avLst/>
          </a:prstGeom>
          <a:solidFill>
            <a:schemeClr val="tx2">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Trapezoid 46"/>
          <p:cNvSpPr/>
          <p:nvPr/>
        </p:nvSpPr>
        <p:spPr>
          <a:xfrm>
            <a:off x="5694614" y="3805582"/>
            <a:ext cx="898524" cy="544320"/>
          </a:xfrm>
          <a:prstGeom prst="trapezoid">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Smiley Face 47"/>
          <p:cNvSpPr/>
          <p:nvPr/>
        </p:nvSpPr>
        <p:spPr>
          <a:xfrm>
            <a:off x="5862596" y="3243022"/>
            <a:ext cx="562560" cy="562560"/>
          </a:xfrm>
          <a:prstGeom prst="smileyFace">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TextBox 89"/>
          <p:cNvSpPr txBox="1"/>
          <p:nvPr/>
        </p:nvSpPr>
        <p:spPr>
          <a:xfrm>
            <a:off x="7273647" y="3014268"/>
            <a:ext cx="1007908" cy="1200329"/>
          </a:xfrm>
          <a:prstGeom prst="rect">
            <a:avLst/>
          </a:prstGeom>
          <a:noFill/>
        </p:spPr>
        <p:txBody>
          <a:bodyPr wrap="none" rtlCol="0">
            <a:spAutoFit/>
          </a:bodyPr>
          <a:lstStyle/>
          <a:p>
            <a:r>
              <a:rPr lang="en-US" sz="7200" dirty="0">
                <a:solidFill>
                  <a:srgbClr val="008000"/>
                </a:solidFill>
                <a:latin typeface="Wingdings 2" charset="2"/>
                <a:cs typeface="Wingdings 2" charset="2"/>
              </a:rPr>
              <a:t>R</a:t>
            </a:r>
          </a:p>
        </p:txBody>
      </p:sp>
      <p:sp>
        <p:nvSpPr>
          <p:cNvPr id="52" name="Title 2"/>
          <p:cNvSpPr txBox="1">
            <a:spLocks/>
          </p:cNvSpPr>
          <p:nvPr/>
        </p:nvSpPr>
        <p:spPr>
          <a:xfrm>
            <a:off x="210110" y="1"/>
            <a:ext cx="8585768" cy="676480"/>
          </a:xfrm>
          <a:prstGeom prst="rect">
            <a:avLst/>
          </a:prstGeom>
          <a:solidFill>
            <a:schemeClr val="bg1"/>
          </a:solidFill>
        </p:spPr>
        <p:txBody>
          <a:bodyPr vert="horz" lIns="91440" tIns="45720" rIns="91440" bIns="45720" rtlCol="0" anchor="ctr">
            <a:normAutofit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l-GR" sz="4000" dirty="0" smtClean="0">
                <a:latin typeface="Arial"/>
                <a:cs typeface="Arial"/>
              </a:rPr>
              <a:t>Φωτισμός από ψηλά προκαλεί σκιές</a:t>
            </a:r>
            <a:endParaRPr lang="en-US" sz="4000" dirty="0">
              <a:latin typeface="Arial"/>
              <a:cs typeface="Arial"/>
            </a:endParaRPr>
          </a:p>
        </p:txBody>
      </p:sp>
      <p:sp>
        <p:nvSpPr>
          <p:cNvPr id="2" name="Chord 1"/>
          <p:cNvSpPr/>
          <p:nvPr/>
        </p:nvSpPr>
        <p:spPr>
          <a:xfrm rot="6119127">
            <a:off x="1726485" y="3397336"/>
            <a:ext cx="307276" cy="224367"/>
          </a:xfrm>
          <a:prstGeom prst="chord">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1" name="Chord 90"/>
          <p:cNvSpPr/>
          <p:nvPr/>
        </p:nvSpPr>
        <p:spPr>
          <a:xfrm rot="4698936" flipV="1">
            <a:off x="1965569" y="3401328"/>
            <a:ext cx="307276" cy="218414"/>
          </a:xfrm>
          <a:prstGeom prst="chord">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hord 2"/>
          <p:cNvSpPr/>
          <p:nvPr/>
        </p:nvSpPr>
        <p:spPr>
          <a:xfrm rot="6714383">
            <a:off x="1850363" y="3548417"/>
            <a:ext cx="261570" cy="269379"/>
          </a:xfrm>
          <a:prstGeom prst="chord">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2" name="Chord 91"/>
          <p:cNvSpPr/>
          <p:nvPr/>
        </p:nvSpPr>
        <p:spPr>
          <a:xfrm rot="17536124">
            <a:off x="1713658" y="3649244"/>
            <a:ext cx="534980" cy="523639"/>
          </a:xfrm>
          <a:prstGeom prst="chord">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6828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ame 3"/>
          <p:cNvSpPr/>
          <p:nvPr/>
        </p:nvSpPr>
        <p:spPr>
          <a:xfrm rot="1054787">
            <a:off x="7076846" y="949024"/>
            <a:ext cx="573559" cy="1792334"/>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40" name="Picture 39" descr="Artsquad-Red-Below.png"/>
          <p:cNvPicPr>
            <a:picLocks noChangeAspect="1"/>
          </p:cNvPicPr>
          <p:nvPr/>
        </p:nvPicPr>
        <p:blipFill rotWithShape="1">
          <a:blip r:embed="rId3">
            <a:extLst>
              <a:ext uri="{28A0092B-C50C-407E-A947-70E740481C1C}">
                <a14:useLocalDpi xmlns:a14="http://schemas.microsoft.com/office/drawing/2010/main" val="0"/>
              </a:ext>
            </a:extLst>
          </a:blip>
          <a:srcRect b="32788"/>
          <a:stretch/>
        </p:blipFill>
        <p:spPr>
          <a:xfrm>
            <a:off x="0" y="3127765"/>
            <a:ext cx="9144000" cy="3730235"/>
          </a:xfrm>
          <a:prstGeom prst="rect">
            <a:avLst/>
          </a:prstGeom>
        </p:spPr>
      </p:pic>
      <p:pic>
        <p:nvPicPr>
          <p:cNvPr id="46" name="Picture 45" descr="Artsquad-Wav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25423"/>
            <a:ext cx="9144000" cy="3643896"/>
          </a:xfrm>
          <a:prstGeom prst="rect">
            <a:avLst/>
          </a:prstGeom>
        </p:spPr>
      </p:pic>
      <p:pic>
        <p:nvPicPr>
          <p:cNvPr id="49" name="Picture 48" descr="ArtsquadLog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3000" y="4759734"/>
            <a:ext cx="2594990" cy="897421"/>
          </a:xfrm>
          <a:prstGeom prst="rect">
            <a:avLst/>
          </a:prstGeom>
        </p:spPr>
      </p:pic>
      <p:sp>
        <p:nvSpPr>
          <p:cNvPr id="53" name="Oval 52"/>
          <p:cNvSpPr/>
          <p:nvPr/>
        </p:nvSpPr>
        <p:spPr>
          <a:xfrm rot="1596442">
            <a:off x="1548680" y="1290792"/>
            <a:ext cx="406400" cy="406400"/>
          </a:xfrm>
          <a:prstGeom prst="ellipse">
            <a:avLst/>
          </a:prstGeom>
          <a:gradFill>
            <a:gsLst>
              <a:gs pos="0">
                <a:schemeClr val="tx1"/>
              </a:gs>
              <a:gs pos="100000">
                <a:schemeClr val="accent1">
                  <a:lumMod val="40000"/>
                  <a:lumOff val="60000"/>
                </a:schemeClr>
              </a:gs>
              <a:gs pos="42000">
                <a:schemeClr val="accent1">
                  <a:tint val="100000"/>
                  <a:shade val="100000"/>
                  <a:satMod val="13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Trapezoid 53"/>
          <p:cNvSpPr/>
          <p:nvPr/>
        </p:nvSpPr>
        <p:spPr>
          <a:xfrm>
            <a:off x="1382607" y="1716564"/>
            <a:ext cx="736600" cy="948267"/>
          </a:xfrm>
          <a:prstGeom prst="trapezoid">
            <a:avLst/>
          </a:prstGeom>
          <a:gradFill>
            <a:gsLst>
              <a:gs pos="0">
                <a:schemeClr val="tx1"/>
              </a:gs>
              <a:gs pos="26000">
                <a:schemeClr val="tx2">
                  <a:lumMod val="75000"/>
                </a:schemeClr>
              </a:gs>
              <a:gs pos="99000">
                <a:schemeClr val="accent1">
                  <a:lumMod val="20000"/>
                  <a:lumOff val="80000"/>
                  <a:alpha val="70000"/>
                </a:schemeClr>
              </a:gs>
            </a:gsLst>
            <a:lin ang="21120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Isosceles Triangle 54"/>
          <p:cNvSpPr/>
          <p:nvPr/>
        </p:nvSpPr>
        <p:spPr>
          <a:xfrm rot="1077423">
            <a:off x="2112836" y="356620"/>
            <a:ext cx="752881" cy="691549"/>
          </a:xfrm>
          <a:prstGeom prst="triangl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Rounded Rectangle 55"/>
          <p:cNvSpPr/>
          <p:nvPr/>
        </p:nvSpPr>
        <p:spPr>
          <a:xfrm>
            <a:off x="3244956" y="1764890"/>
            <a:ext cx="656614" cy="406400"/>
          </a:xfrm>
          <a:prstGeom prst="round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Trapezoid 56"/>
          <p:cNvSpPr/>
          <p:nvPr/>
        </p:nvSpPr>
        <p:spPr>
          <a:xfrm rot="5400000">
            <a:off x="2905077" y="1831411"/>
            <a:ext cx="388785" cy="290973"/>
          </a:xfrm>
          <a:prstGeom prst="trapezoid">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Trapezoid 57"/>
          <p:cNvSpPr/>
          <p:nvPr/>
        </p:nvSpPr>
        <p:spPr>
          <a:xfrm rot="16200000">
            <a:off x="602963" y="2093157"/>
            <a:ext cx="317542" cy="948267"/>
          </a:xfrm>
          <a:prstGeom prst="trapezoid">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Trapezoid 61"/>
          <p:cNvSpPr/>
          <p:nvPr/>
        </p:nvSpPr>
        <p:spPr>
          <a:xfrm rot="16200000">
            <a:off x="4954237" y="2083138"/>
            <a:ext cx="317542" cy="948267"/>
          </a:xfrm>
          <a:prstGeom prst="trapezoid">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Rectangle 62"/>
          <p:cNvSpPr/>
          <p:nvPr/>
        </p:nvSpPr>
        <p:spPr>
          <a:xfrm>
            <a:off x="287599" y="702397"/>
            <a:ext cx="4198875" cy="38448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Rectangle 63"/>
          <p:cNvSpPr/>
          <p:nvPr/>
        </p:nvSpPr>
        <p:spPr>
          <a:xfrm>
            <a:off x="781201" y="3013637"/>
            <a:ext cx="2341348" cy="1339200"/>
          </a:xfrm>
          <a:prstGeom prst="rect">
            <a:avLst/>
          </a:prstGeom>
          <a:solidFill>
            <a:schemeClr val="tx2">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Trapezoid 64"/>
          <p:cNvSpPr/>
          <p:nvPr/>
        </p:nvSpPr>
        <p:spPr>
          <a:xfrm>
            <a:off x="1543516" y="3805582"/>
            <a:ext cx="898524" cy="544320"/>
          </a:xfrm>
          <a:prstGeom prst="trapezoid">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Smiley Face 65"/>
          <p:cNvSpPr/>
          <p:nvPr/>
        </p:nvSpPr>
        <p:spPr>
          <a:xfrm>
            <a:off x="1711498" y="3243022"/>
            <a:ext cx="562560" cy="562560"/>
          </a:xfrm>
          <a:prstGeom prst="smileyFace">
            <a:avLst/>
          </a:prstGeom>
          <a:solidFill>
            <a:srgbClr val="FFFFFF"/>
          </a:solidFill>
          <a:effectLst>
            <a:outerShdw blurRad="40000" dist="23000" dir="588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Rectangle 66"/>
          <p:cNvSpPr/>
          <p:nvPr/>
        </p:nvSpPr>
        <p:spPr>
          <a:xfrm>
            <a:off x="4638874" y="702397"/>
            <a:ext cx="4198875" cy="38448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Oval 68"/>
          <p:cNvSpPr/>
          <p:nvPr/>
        </p:nvSpPr>
        <p:spPr>
          <a:xfrm rot="4500000">
            <a:off x="5899324" y="1264494"/>
            <a:ext cx="406400" cy="406400"/>
          </a:xfrm>
          <a:prstGeom prst="ellipse">
            <a:avLst/>
          </a:prstGeom>
          <a:gradFill>
            <a:gsLst>
              <a:gs pos="0">
                <a:schemeClr val="tx1"/>
              </a:gs>
              <a:gs pos="100000">
                <a:schemeClr val="accent1">
                  <a:lumMod val="40000"/>
                  <a:lumOff val="60000"/>
                </a:schemeClr>
              </a:gs>
              <a:gs pos="42000">
                <a:schemeClr val="accent1">
                  <a:tint val="100000"/>
                  <a:shade val="100000"/>
                  <a:satMod val="13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Trapezoid 69"/>
          <p:cNvSpPr/>
          <p:nvPr/>
        </p:nvSpPr>
        <p:spPr>
          <a:xfrm>
            <a:off x="5739744" y="1670894"/>
            <a:ext cx="736600" cy="948267"/>
          </a:xfrm>
          <a:prstGeom prst="trapezoid">
            <a:avLst/>
          </a:prstGeom>
          <a:gradFill>
            <a:gsLst>
              <a:gs pos="0">
                <a:schemeClr val="tx1"/>
              </a:gs>
              <a:gs pos="26000">
                <a:schemeClr val="tx2">
                  <a:lumMod val="75000"/>
                </a:schemeClr>
              </a:gs>
              <a:gs pos="99000">
                <a:schemeClr val="accent1">
                  <a:lumMod val="20000"/>
                  <a:lumOff val="80000"/>
                  <a:alpha val="70000"/>
                </a:schemeClr>
              </a:gs>
            </a:gsLst>
            <a:lin ang="21120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TextBox 71"/>
          <p:cNvSpPr txBox="1"/>
          <p:nvPr/>
        </p:nvSpPr>
        <p:spPr>
          <a:xfrm>
            <a:off x="3122549" y="3090264"/>
            <a:ext cx="1007908" cy="1200329"/>
          </a:xfrm>
          <a:prstGeom prst="rect">
            <a:avLst/>
          </a:prstGeom>
          <a:noFill/>
        </p:spPr>
        <p:txBody>
          <a:bodyPr wrap="none" rtlCol="0">
            <a:spAutoFit/>
          </a:bodyPr>
          <a:lstStyle/>
          <a:p>
            <a:r>
              <a:rPr lang="en-US" sz="7200" dirty="0">
                <a:solidFill>
                  <a:srgbClr val="FF0000"/>
                </a:solidFill>
                <a:latin typeface="Wingdings 2" charset="2"/>
                <a:cs typeface="Wingdings 2" charset="2"/>
              </a:rPr>
              <a:t>T</a:t>
            </a:r>
          </a:p>
        </p:txBody>
      </p:sp>
      <p:sp>
        <p:nvSpPr>
          <p:cNvPr id="74" name="Rectangle 73"/>
          <p:cNvSpPr/>
          <p:nvPr/>
        </p:nvSpPr>
        <p:spPr>
          <a:xfrm flipH="1">
            <a:off x="3527542" y="2171291"/>
            <a:ext cx="45719" cy="673826"/>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76" name="Down Arrow 75"/>
          <p:cNvSpPr/>
          <p:nvPr/>
        </p:nvSpPr>
        <p:spPr>
          <a:xfrm>
            <a:off x="6018800" y="2741700"/>
            <a:ext cx="259190" cy="206834"/>
          </a:xfrm>
          <a:prstGeom prst="downArrow">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Down Arrow 76"/>
          <p:cNvSpPr/>
          <p:nvPr/>
        </p:nvSpPr>
        <p:spPr>
          <a:xfrm>
            <a:off x="1681259" y="2751651"/>
            <a:ext cx="259190" cy="206834"/>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5" name="Striped Right Arrow 84"/>
          <p:cNvSpPr/>
          <p:nvPr/>
        </p:nvSpPr>
        <p:spPr>
          <a:xfrm rot="7125303">
            <a:off x="1963397" y="1225064"/>
            <a:ext cx="603770" cy="217834"/>
          </a:xfrm>
          <a:prstGeom prst="striped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p:cNvSpPr/>
          <p:nvPr/>
        </p:nvSpPr>
        <p:spPr>
          <a:xfrm>
            <a:off x="4932299" y="3013637"/>
            <a:ext cx="2341348" cy="1339200"/>
          </a:xfrm>
          <a:prstGeom prst="rect">
            <a:avLst/>
          </a:prstGeom>
          <a:solidFill>
            <a:schemeClr val="tx2">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Trapezoid 46"/>
          <p:cNvSpPr/>
          <p:nvPr/>
        </p:nvSpPr>
        <p:spPr>
          <a:xfrm>
            <a:off x="5694614" y="3805582"/>
            <a:ext cx="898524" cy="544320"/>
          </a:xfrm>
          <a:prstGeom prst="trapezoid">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Smiley Face 47"/>
          <p:cNvSpPr/>
          <p:nvPr/>
        </p:nvSpPr>
        <p:spPr>
          <a:xfrm>
            <a:off x="5862596" y="3243022"/>
            <a:ext cx="562560" cy="562560"/>
          </a:xfrm>
          <a:prstGeom prst="smileyFace">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TextBox 89"/>
          <p:cNvSpPr txBox="1"/>
          <p:nvPr/>
        </p:nvSpPr>
        <p:spPr>
          <a:xfrm>
            <a:off x="7273647" y="3014268"/>
            <a:ext cx="1007908" cy="1200329"/>
          </a:xfrm>
          <a:prstGeom prst="rect">
            <a:avLst/>
          </a:prstGeom>
          <a:noFill/>
        </p:spPr>
        <p:txBody>
          <a:bodyPr wrap="none" rtlCol="0">
            <a:spAutoFit/>
          </a:bodyPr>
          <a:lstStyle/>
          <a:p>
            <a:r>
              <a:rPr lang="en-US" sz="7200" dirty="0">
                <a:solidFill>
                  <a:srgbClr val="008000"/>
                </a:solidFill>
                <a:latin typeface="Wingdings 2" charset="2"/>
                <a:cs typeface="Wingdings 2" charset="2"/>
              </a:rPr>
              <a:t>R</a:t>
            </a:r>
          </a:p>
        </p:txBody>
      </p:sp>
      <p:sp>
        <p:nvSpPr>
          <p:cNvPr id="2" name="Chord 1"/>
          <p:cNvSpPr/>
          <p:nvPr/>
        </p:nvSpPr>
        <p:spPr>
          <a:xfrm rot="6119127">
            <a:off x="1726485" y="3397336"/>
            <a:ext cx="307276" cy="224367"/>
          </a:xfrm>
          <a:prstGeom prst="chord">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1" name="Chord 90"/>
          <p:cNvSpPr/>
          <p:nvPr/>
        </p:nvSpPr>
        <p:spPr>
          <a:xfrm rot="4698936" flipV="1">
            <a:off x="1965569" y="3401328"/>
            <a:ext cx="307276" cy="218414"/>
          </a:xfrm>
          <a:prstGeom prst="chord">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hord 2"/>
          <p:cNvSpPr/>
          <p:nvPr/>
        </p:nvSpPr>
        <p:spPr>
          <a:xfrm rot="6714383">
            <a:off x="1850363" y="3548417"/>
            <a:ext cx="261570" cy="269379"/>
          </a:xfrm>
          <a:prstGeom prst="chord">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2" name="Chord 91"/>
          <p:cNvSpPr/>
          <p:nvPr/>
        </p:nvSpPr>
        <p:spPr>
          <a:xfrm rot="17536124">
            <a:off x="1713658" y="3649244"/>
            <a:ext cx="534980" cy="523639"/>
          </a:xfrm>
          <a:prstGeom prst="chord">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Isosceles Triangle 36"/>
          <p:cNvSpPr/>
          <p:nvPr/>
        </p:nvSpPr>
        <p:spPr>
          <a:xfrm rot="19528429">
            <a:off x="6481069" y="356621"/>
            <a:ext cx="752881" cy="691549"/>
          </a:xfrm>
          <a:prstGeom prst="triangl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Striped Right Arrow 37"/>
          <p:cNvSpPr/>
          <p:nvPr/>
        </p:nvSpPr>
        <p:spPr>
          <a:xfrm rot="3310227">
            <a:off x="6950651" y="1091710"/>
            <a:ext cx="603770" cy="217834"/>
          </a:xfrm>
          <a:prstGeom prst="striped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Title 2"/>
          <p:cNvSpPr txBox="1">
            <a:spLocks/>
          </p:cNvSpPr>
          <p:nvPr/>
        </p:nvSpPr>
        <p:spPr>
          <a:xfrm>
            <a:off x="210110" y="1"/>
            <a:ext cx="8585768" cy="676480"/>
          </a:xfrm>
          <a:prstGeom prst="rect">
            <a:avLst/>
          </a:prstGeom>
          <a:solidFill>
            <a:schemeClr val="bg1"/>
          </a:solidFill>
        </p:spPr>
        <p:txBody>
          <a:bodyPr vert="horz" lIns="91440" tIns="45720" rIns="91440" bIns="45720" rtlCol="0" anchor="ctr">
            <a:normAutofit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l-GR" sz="4000" dirty="0" smtClean="0">
                <a:latin typeface="Arial"/>
                <a:cs typeface="Arial"/>
              </a:rPr>
              <a:t>«Αντανακλώντας» το διαθέσιμο φώς</a:t>
            </a:r>
            <a:endParaRPr lang="en-US" sz="4000" dirty="0">
              <a:latin typeface="Arial"/>
              <a:cs typeface="Arial"/>
            </a:endParaRPr>
          </a:p>
        </p:txBody>
      </p:sp>
      <p:sp>
        <p:nvSpPr>
          <p:cNvPr id="39" name="Rounded Rectangle 38"/>
          <p:cNvSpPr/>
          <p:nvPr/>
        </p:nvSpPr>
        <p:spPr>
          <a:xfrm>
            <a:off x="8092895" y="1632168"/>
            <a:ext cx="656614" cy="406400"/>
          </a:xfrm>
          <a:prstGeom prst="round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Trapezoid 40"/>
          <p:cNvSpPr/>
          <p:nvPr/>
        </p:nvSpPr>
        <p:spPr>
          <a:xfrm rot="5400000">
            <a:off x="7753016" y="1698689"/>
            <a:ext cx="388785" cy="290973"/>
          </a:xfrm>
          <a:prstGeom prst="trapezoid">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p:cNvSpPr/>
          <p:nvPr/>
        </p:nvSpPr>
        <p:spPr>
          <a:xfrm flipH="1">
            <a:off x="8375481" y="2038569"/>
            <a:ext cx="45719" cy="673826"/>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43" name="Striped Right Arrow 42"/>
          <p:cNvSpPr/>
          <p:nvPr/>
        </p:nvSpPr>
        <p:spPr>
          <a:xfrm rot="10622604">
            <a:off x="6469889" y="1532408"/>
            <a:ext cx="959097" cy="225512"/>
          </a:xfrm>
          <a:prstGeom prst="striped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09614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descr="Artsquad-Red-Below.png"/>
          <p:cNvPicPr>
            <a:picLocks noChangeAspect="1"/>
          </p:cNvPicPr>
          <p:nvPr/>
        </p:nvPicPr>
        <p:blipFill rotWithShape="1">
          <a:blip r:embed="rId3">
            <a:extLst>
              <a:ext uri="{28A0092B-C50C-407E-A947-70E740481C1C}">
                <a14:useLocalDpi xmlns:a14="http://schemas.microsoft.com/office/drawing/2010/main" val="0"/>
              </a:ext>
            </a:extLst>
          </a:blip>
          <a:srcRect b="32788"/>
          <a:stretch/>
        </p:blipFill>
        <p:spPr>
          <a:xfrm>
            <a:off x="0" y="3127765"/>
            <a:ext cx="9144000" cy="3730235"/>
          </a:xfrm>
          <a:prstGeom prst="rect">
            <a:avLst/>
          </a:prstGeom>
        </p:spPr>
      </p:pic>
      <p:pic>
        <p:nvPicPr>
          <p:cNvPr id="46" name="Picture 45" descr="Artsquad-Wav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25423"/>
            <a:ext cx="9144000" cy="3643896"/>
          </a:xfrm>
          <a:prstGeom prst="rect">
            <a:avLst/>
          </a:prstGeom>
        </p:spPr>
      </p:pic>
      <p:pic>
        <p:nvPicPr>
          <p:cNvPr id="49" name="Picture 48" descr="ArtsquadLog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3000" y="4759734"/>
            <a:ext cx="2594990" cy="897421"/>
          </a:xfrm>
          <a:prstGeom prst="rect">
            <a:avLst/>
          </a:prstGeom>
        </p:spPr>
      </p:pic>
      <p:pic>
        <p:nvPicPr>
          <p:cNvPr id="3" name="Picture 2" descr="ErasmusPlus_EPS Format.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0333" y="541867"/>
            <a:ext cx="4289778" cy="1228250"/>
          </a:xfrm>
          <a:prstGeom prst="rect">
            <a:avLst/>
          </a:prstGeom>
        </p:spPr>
      </p:pic>
      <p:sp>
        <p:nvSpPr>
          <p:cNvPr id="4" name="TextBox 3"/>
          <p:cNvSpPr txBox="1"/>
          <p:nvPr/>
        </p:nvSpPr>
        <p:spPr>
          <a:xfrm>
            <a:off x="667119" y="1789816"/>
            <a:ext cx="7092583" cy="646331"/>
          </a:xfrm>
          <a:prstGeom prst="rect">
            <a:avLst/>
          </a:prstGeom>
          <a:noFill/>
        </p:spPr>
        <p:txBody>
          <a:bodyPr wrap="none" rtlCol="0">
            <a:spAutoFit/>
          </a:bodyPr>
          <a:lstStyle/>
          <a:p>
            <a:r>
              <a:rPr lang="el-GR" baseline="30000" dirty="0" smtClean="0"/>
              <a:t>Αυτό το έργο έχει χρηματοδοτηθεί με την υποστήριξη της Ευρωπαϊκής Επιτροπής.</a:t>
            </a:r>
          </a:p>
          <a:p>
            <a:r>
              <a:rPr lang="el-GR" baseline="30000" dirty="0" smtClean="0"/>
              <a:t>Αυτή η έκδοση και τα περιεχόμενα της εκφράζουν τις απόψεις μόνο του συγγραφέα και η Επιτροπή δεν φέρει</a:t>
            </a:r>
            <a:br>
              <a:rPr lang="el-GR" baseline="30000" dirty="0" smtClean="0"/>
            </a:br>
            <a:r>
              <a:rPr lang="el-GR" baseline="30000" dirty="0" smtClean="0"/>
              <a:t>ευθύνη για την οποιαδήποτε χρήση που θα γίνει με τις πληροφορίες που περιέχονται.</a:t>
            </a:r>
          </a:p>
        </p:txBody>
      </p:sp>
    </p:spTree>
    <p:extLst>
      <p:ext uri="{BB962C8B-B14F-4D97-AF65-F5344CB8AC3E}">
        <p14:creationId xmlns:p14="http://schemas.microsoft.com/office/powerpoint/2010/main" val="9007523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1578</TotalTime>
  <Words>582</Words>
  <Application>Microsoft Office PowerPoint</Application>
  <PresentationFormat>On-screen Show (4:3)</PresentationFormat>
  <Paragraphs>60</Paragraphs>
  <Slides>8</Slides>
  <Notes>7</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ΠΑΡΑΡΤΗΜΑ 1  Βασικές Συμβουλές Φωτογραφίας</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Timesnap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Curriculum Overview</dc:title>
  <dc:creator>Maria M Kaniclidou</dc:creator>
  <cp:lastModifiedBy>Michalis Kaniclides</cp:lastModifiedBy>
  <cp:revision>83</cp:revision>
  <dcterms:created xsi:type="dcterms:W3CDTF">2017-02-19T09:17:41Z</dcterms:created>
  <dcterms:modified xsi:type="dcterms:W3CDTF">2018-09-18T10:08:46Z</dcterms:modified>
</cp:coreProperties>
</file>